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0" r:id="rId14"/>
    <p:sldId id="269" r:id="rId15"/>
    <p:sldId id="268" r:id="rId16"/>
    <p:sldId id="271" r:id="rId17"/>
    <p:sldId id="279" r:id="rId18"/>
    <p:sldId id="280" r:id="rId19"/>
    <p:sldId id="294" r:id="rId20"/>
    <p:sldId id="293" r:id="rId21"/>
    <p:sldId id="281" r:id="rId22"/>
    <p:sldId id="282" r:id="rId23"/>
    <p:sldId id="283" r:id="rId24"/>
    <p:sldId id="284" r:id="rId25"/>
    <p:sldId id="295" r:id="rId26"/>
    <p:sldId id="286" r:id="rId27"/>
    <p:sldId id="289" r:id="rId28"/>
    <p:sldId id="287" r:id="rId29"/>
    <p:sldId id="290" r:id="rId30"/>
    <p:sldId id="288" r:id="rId31"/>
    <p:sldId id="291" r:id="rId32"/>
    <p:sldId id="292" r:id="rId33"/>
    <p:sldId id="296" r:id="rId34"/>
    <p:sldId id="297" r:id="rId35"/>
    <p:sldId id="298" r:id="rId36"/>
    <p:sldId id="299" r:id="rId37"/>
    <p:sldId id="300" r:id="rId38"/>
  </p:sldIdLst>
  <p:sldSz cx="9144000" cy="6858000" type="screen4x3"/>
  <p:notesSz cx="7104063"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13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4" d="100"/>
          <a:sy n="64" d="100"/>
        </p:scale>
        <p:origin x="-145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138671-DC18-4E6F-B54D-4B9D6BA057B9}" type="datetimeFigureOut">
              <a:rPr lang="en-US" smtClean="0"/>
              <a:pPr/>
              <a:t>8/11/2017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4D067-0805-4D1A-B952-E4E53A377C7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138671-DC18-4E6F-B54D-4B9D6BA057B9}" type="datetimeFigureOut">
              <a:rPr lang="en-US" smtClean="0"/>
              <a:pPr/>
              <a:t>8/11/2017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4D067-0805-4D1A-B952-E4E53A377C7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138671-DC18-4E6F-B54D-4B9D6BA057B9}" type="datetimeFigureOut">
              <a:rPr lang="en-US" smtClean="0"/>
              <a:pPr/>
              <a:t>8/11/2017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4D067-0805-4D1A-B952-E4E53A377C7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138671-DC18-4E6F-B54D-4B9D6BA057B9}" type="datetimeFigureOut">
              <a:rPr lang="en-US" smtClean="0"/>
              <a:pPr/>
              <a:t>8/11/2017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4D067-0805-4D1A-B952-E4E53A377C7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138671-DC18-4E6F-B54D-4B9D6BA057B9}" type="datetimeFigureOut">
              <a:rPr lang="en-US" smtClean="0"/>
              <a:pPr/>
              <a:t>8/11/2017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4D067-0805-4D1A-B952-E4E53A377C7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138671-DC18-4E6F-B54D-4B9D6BA057B9}" type="datetimeFigureOut">
              <a:rPr lang="en-US" smtClean="0"/>
              <a:pPr/>
              <a:t>8/11/2017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54D067-0805-4D1A-B952-E4E53A377C7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138671-DC18-4E6F-B54D-4B9D6BA057B9}" type="datetimeFigureOut">
              <a:rPr lang="en-US" smtClean="0"/>
              <a:pPr/>
              <a:t>8/11/2017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54D067-0805-4D1A-B952-E4E53A377C7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138671-DC18-4E6F-B54D-4B9D6BA057B9}" type="datetimeFigureOut">
              <a:rPr lang="en-US" smtClean="0"/>
              <a:pPr/>
              <a:t>8/11/2017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54D067-0805-4D1A-B952-E4E53A377C7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138671-DC18-4E6F-B54D-4B9D6BA057B9}" type="datetimeFigureOut">
              <a:rPr lang="en-US" smtClean="0"/>
              <a:pPr/>
              <a:t>8/11/2017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54D067-0805-4D1A-B952-E4E53A377C7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138671-DC18-4E6F-B54D-4B9D6BA057B9}" type="datetimeFigureOut">
              <a:rPr lang="en-US" smtClean="0"/>
              <a:pPr/>
              <a:t>8/11/2017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54D067-0805-4D1A-B952-E4E53A377C7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138671-DC18-4E6F-B54D-4B9D6BA057B9}" type="datetimeFigureOut">
              <a:rPr lang="en-US" smtClean="0"/>
              <a:pPr/>
              <a:t>8/11/2017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54D067-0805-4D1A-B952-E4E53A377C7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38671-DC18-4E6F-B54D-4B9D6BA057B9}" type="datetimeFigureOut">
              <a:rPr lang="en-US" smtClean="0"/>
              <a:pPr/>
              <a:t>8/11/2017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54D067-0805-4D1A-B952-E4E53A377C7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1838742"/>
            <a:ext cx="7315200" cy="2123658"/>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6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ambria" pitchFamily="18" charset="0"/>
                <a:cs typeface="Aharoni" pitchFamily="2" charset="-79"/>
              </a:rPr>
              <a:t>Motherboard &amp; It’s Components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57200"/>
            <a:ext cx="2590800" cy="2041585"/>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Ø"/>
            </a:pPr>
            <a:r>
              <a:rPr lang="en-US" sz="2400" dirty="0" smtClean="0">
                <a:solidFill>
                  <a:srgbClr val="C00000"/>
                </a:solidFill>
              </a:rPr>
              <a:t> 	Ports</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Used to connect devices to the Computer.</a:t>
            </a:r>
          </a:p>
        </p:txBody>
      </p:sp>
      <p:pic>
        <p:nvPicPr>
          <p:cNvPr id="3" name="Picture 2" descr="ports.jpg"/>
          <p:cNvPicPr>
            <a:picLocks noChangeAspect="1"/>
          </p:cNvPicPr>
          <p:nvPr/>
        </p:nvPicPr>
        <p:blipFill>
          <a:blip r:embed="rId2"/>
          <a:stretch>
            <a:fillRect/>
          </a:stretch>
        </p:blipFill>
        <p:spPr>
          <a:xfrm>
            <a:off x="3124200" y="304800"/>
            <a:ext cx="5783214" cy="60198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33400"/>
            <a:ext cx="8153400" cy="1746632"/>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Ø"/>
            </a:pPr>
            <a:r>
              <a:rPr lang="en-US" sz="2400" dirty="0" smtClean="0">
                <a:solidFill>
                  <a:srgbClr val="C00000"/>
                </a:solidFill>
              </a:rPr>
              <a:t> 	NIC</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Network Interface Card.</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Allows the computer to connect to the Network</a:t>
            </a:r>
          </a:p>
        </p:txBody>
      </p:sp>
      <p:pic>
        <p:nvPicPr>
          <p:cNvPr id="3" name="Picture 2" descr="NIC.jpg"/>
          <p:cNvPicPr>
            <a:picLocks noChangeAspect="1"/>
          </p:cNvPicPr>
          <p:nvPr/>
        </p:nvPicPr>
        <p:blipFill>
          <a:blip r:embed="rId2"/>
          <a:stretch>
            <a:fillRect/>
          </a:stretch>
        </p:blipFill>
        <p:spPr>
          <a:xfrm>
            <a:off x="2133600" y="2819400"/>
            <a:ext cx="4770364" cy="280035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33400"/>
            <a:ext cx="8153400" cy="3247043"/>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Ø"/>
            </a:pPr>
            <a:r>
              <a:rPr lang="en-US" sz="2400" dirty="0" smtClean="0">
                <a:solidFill>
                  <a:srgbClr val="C00000"/>
                </a:solidFill>
              </a:rPr>
              <a:t> 	SMPS</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Switched Mode Power Supply</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An electronic Power supply unit which works as switching regulator.</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It turns the load current ON and OFF to the internal parts to stabilize the output voltage</a:t>
            </a:r>
          </a:p>
        </p:txBody>
      </p:sp>
      <p:pic>
        <p:nvPicPr>
          <p:cNvPr id="3" name="Picture 2" descr="SMPS.jpg"/>
          <p:cNvPicPr>
            <a:picLocks noChangeAspect="1"/>
          </p:cNvPicPr>
          <p:nvPr/>
        </p:nvPicPr>
        <p:blipFill>
          <a:blip r:embed="rId2"/>
          <a:stretch>
            <a:fillRect/>
          </a:stretch>
        </p:blipFill>
        <p:spPr>
          <a:xfrm>
            <a:off x="3429000" y="3962400"/>
            <a:ext cx="2143125" cy="21431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1838742"/>
            <a:ext cx="7315200" cy="1107996"/>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6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ambria" pitchFamily="18" charset="0"/>
                <a:cs typeface="Aharoni" pitchFamily="2" charset="-79"/>
              </a:rPr>
              <a:t>The C.P.U.</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609600"/>
            <a:ext cx="8153400" cy="5799023"/>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v"/>
            </a:pPr>
            <a:r>
              <a:rPr lang="en-US" sz="2400" dirty="0" smtClean="0"/>
              <a:t>     An IC chip with different circuits to perform arithmetic al , logical and controlling function </a:t>
            </a:r>
          </a:p>
          <a:p>
            <a:pPr>
              <a:lnSpc>
                <a:spcPts val="3500"/>
              </a:lnSpc>
              <a:spcBef>
                <a:spcPts val="600"/>
              </a:spcBef>
              <a:spcAft>
                <a:spcPts val="600"/>
              </a:spcAft>
              <a:buFont typeface="Wingdings" pitchFamily="2" charset="2"/>
              <a:buChar char="v"/>
            </a:pPr>
            <a:r>
              <a:rPr lang="en-US" sz="2400" dirty="0"/>
              <a:t> </a:t>
            </a:r>
            <a:r>
              <a:rPr lang="en-US" sz="2400" dirty="0" smtClean="0"/>
              <a:t>    Located on the motherboard</a:t>
            </a:r>
          </a:p>
          <a:p>
            <a:pPr>
              <a:lnSpc>
                <a:spcPts val="3500"/>
              </a:lnSpc>
              <a:spcBef>
                <a:spcPts val="600"/>
              </a:spcBef>
              <a:spcAft>
                <a:spcPts val="600"/>
              </a:spcAft>
              <a:buFont typeface="Wingdings" pitchFamily="2" charset="2"/>
              <a:buChar char="v"/>
            </a:pPr>
            <a:r>
              <a:rPr lang="en-US" sz="2400" dirty="0"/>
              <a:t> </a:t>
            </a:r>
            <a:r>
              <a:rPr lang="en-US" sz="2400" dirty="0" smtClean="0"/>
              <a:t>    Speed measured  in the terms of Mega Hertz or Giga Hertz</a:t>
            </a:r>
          </a:p>
          <a:p>
            <a:pPr>
              <a:lnSpc>
                <a:spcPts val="3500"/>
              </a:lnSpc>
              <a:spcBef>
                <a:spcPts val="600"/>
              </a:spcBef>
              <a:spcAft>
                <a:spcPts val="600"/>
              </a:spcAft>
              <a:buFont typeface="Wingdings" pitchFamily="2" charset="2"/>
              <a:buChar char="v"/>
            </a:pPr>
            <a:r>
              <a:rPr lang="en-US" sz="2400" dirty="0" smtClean="0"/>
              <a:t>     ALU: Performs arithmetical and logical operations</a:t>
            </a:r>
          </a:p>
          <a:p>
            <a:pPr>
              <a:lnSpc>
                <a:spcPts val="3500"/>
              </a:lnSpc>
              <a:spcBef>
                <a:spcPts val="600"/>
              </a:spcBef>
              <a:spcAft>
                <a:spcPts val="600"/>
              </a:spcAft>
              <a:buFont typeface="Wingdings" pitchFamily="2" charset="2"/>
              <a:buChar char="v"/>
            </a:pPr>
            <a:r>
              <a:rPr lang="en-US" sz="2400" dirty="0" smtClean="0"/>
              <a:t>     CU: Generates the signals necessary for execution of instruction and also controls the flow of information among processor and peripherals.</a:t>
            </a:r>
          </a:p>
          <a:p>
            <a:pPr>
              <a:lnSpc>
                <a:spcPts val="3500"/>
              </a:lnSpc>
              <a:spcBef>
                <a:spcPts val="600"/>
              </a:spcBef>
              <a:spcAft>
                <a:spcPts val="600"/>
              </a:spcAft>
              <a:buFont typeface="Wingdings" pitchFamily="2" charset="2"/>
              <a:buChar char="v"/>
            </a:pPr>
            <a:r>
              <a:rPr lang="en-US" sz="2400" dirty="0" smtClean="0"/>
              <a:t>     Registers: used to store the data temporary  by processor also manipulates the data and instruction.  Most commonly used registers are : PC, MAR, MBR, IR, AX 4</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33400"/>
            <a:ext cx="8153400" cy="5491247"/>
          </a:xfrm>
          <a:prstGeom prst="rect">
            <a:avLst/>
          </a:prstGeom>
          <a:noFill/>
        </p:spPr>
        <p:txBody>
          <a:bodyPr wrap="square" rtlCol="0">
            <a:spAutoFit/>
          </a:bodyPr>
          <a:lstStyle/>
          <a:p>
            <a:pPr algn="just">
              <a:lnSpc>
                <a:spcPts val="3500"/>
              </a:lnSpc>
              <a:spcBef>
                <a:spcPts val="600"/>
              </a:spcBef>
              <a:spcAft>
                <a:spcPts val="600"/>
              </a:spcAft>
              <a:buFont typeface="Wingdings" pitchFamily="2" charset="2"/>
              <a:buChar char="Ø"/>
            </a:pPr>
            <a:r>
              <a:rPr lang="en-US" sz="2400" dirty="0" smtClean="0">
                <a:solidFill>
                  <a:srgbClr val="C00000"/>
                </a:solidFill>
              </a:rPr>
              <a:t> 	Types of Registers used in C.P.U.</a:t>
            </a:r>
          </a:p>
          <a:p>
            <a:pPr algn="just">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PC (Program Counter) : a register which hold the address of the instruction which will be executed next.</a:t>
            </a:r>
          </a:p>
          <a:p>
            <a:pPr algn="just">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MAR (Memory Address Register) : It contains the address of current instruction. Connected to the address lines of the system. </a:t>
            </a:r>
          </a:p>
          <a:p>
            <a:pPr algn="just">
              <a:lnSpc>
                <a:spcPts val="3500"/>
              </a:lnSpc>
              <a:spcBef>
                <a:spcPts val="600"/>
              </a:spcBef>
              <a:spcAft>
                <a:spcPts val="600"/>
              </a:spcAft>
              <a:buFont typeface="Arial" pitchFamily="34" charset="0"/>
              <a:buChar char="•"/>
            </a:pPr>
            <a:r>
              <a:rPr lang="en-US" sz="2400" dirty="0" smtClean="0">
                <a:solidFill>
                  <a:srgbClr val="C00000"/>
                </a:solidFill>
              </a:rPr>
              <a:t>     MBR (Memory Buffer Register) : It is connected to the address lines of the system and works as the interface among the C.P.U. and Memory. On receiving the signal from C.U. , the memory location stored in the memory address register is used to copy data from or to the memory buffer register.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003886"/>
            <a:ext cx="8153400" cy="2644314"/>
          </a:xfrm>
          <a:prstGeom prst="rect">
            <a:avLst/>
          </a:prstGeom>
          <a:noFill/>
        </p:spPr>
        <p:txBody>
          <a:bodyPr wrap="square" rtlCol="0">
            <a:spAutoFit/>
          </a:bodyPr>
          <a:lstStyle/>
          <a:p>
            <a:pPr algn="just">
              <a:lnSpc>
                <a:spcPts val="3500"/>
              </a:lnSpc>
              <a:spcBef>
                <a:spcPts val="600"/>
              </a:spcBef>
              <a:spcAft>
                <a:spcPts val="600"/>
              </a:spcAft>
              <a:buFont typeface="Wingdings" pitchFamily="2" charset="2"/>
              <a:buChar char="Ø"/>
            </a:pPr>
            <a:r>
              <a:rPr lang="en-US" sz="2400" dirty="0" smtClean="0">
                <a:solidFill>
                  <a:srgbClr val="C00000"/>
                </a:solidFill>
              </a:rPr>
              <a:t> 	Types of Registers used in C.P.U. (</a:t>
            </a:r>
            <a:r>
              <a:rPr lang="en-US" sz="2400" dirty="0" smtClean="0">
                <a:solidFill>
                  <a:srgbClr val="1D13DD"/>
                </a:solidFill>
              </a:rPr>
              <a:t>cont.</a:t>
            </a:r>
            <a:r>
              <a:rPr lang="en-US" sz="2400" dirty="0" smtClean="0">
                <a:solidFill>
                  <a:srgbClr val="C00000"/>
                </a:solidFill>
              </a:rPr>
              <a:t>)</a:t>
            </a:r>
          </a:p>
          <a:p>
            <a:pPr algn="just">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IR (Instruction Register) : Holds the instruction till it id decoded.</a:t>
            </a:r>
          </a:p>
          <a:p>
            <a:pPr algn="just">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AX (Accumulator) : Stores the result generated by the A.L.U. temporary.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33400"/>
            <a:ext cx="8153400" cy="5811847"/>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v"/>
            </a:pPr>
            <a:r>
              <a:rPr lang="en-US" sz="2400" dirty="0" smtClean="0"/>
              <a:t>     The functioning of the C.P.U.  Based on architectures upon which its designed </a:t>
            </a:r>
          </a:p>
          <a:p>
            <a:pPr>
              <a:lnSpc>
                <a:spcPts val="3500"/>
              </a:lnSpc>
              <a:spcBef>
                <a:spcPts val="600"/>
              </a:spcBef>
              <a:spcAft>
                <a:spcPts val="600"/>
              </a:spcAft>
              <a:buFont typeface="Wingdings" pitchFamily="2" charset="2"/>
              <a:buChar char="v"/>
            </a:pPr>
            <a:r>
              <a:rPr lang="en-US" sz="2400" dirty="0"/>
              <a:t> </a:t>
            </a:r>
            <a:r>
              <a:rPr lang="en-US" sz="2400" dirty="0" smtClean="0"/>
              <a:t>    some architectures are: CISC and RISC</a:t>
            </a:r>
          </a:p>
          <a:p>
            <a:pPr>
              <a:lnSpc>
                <a:spcPts val="3500"/>
              </a:lnSpc>
              <a:spcBef>
                <a:spcPts val="600"/>
              </a:spcBef>
              <a:spcAft>
                <a:spcPts val="600"/>
              </a:spcAft>
              <a:buFont typeface="Wingdings" pitchFamily="2" charset="2"/>
              <a:buChar char="v"/>
            </a:pPr>
            <a:r>
              <a:rPr lang="en-US" sz="2400" dirty="0">
                <a:solidFill>
                  <a:srgbClr val="FF0000"/>
                </a:solidFill>
              </a:rPr>
              <a:t> </a:t>
            </a:r>
            <a:r>
              <a:rPr lang="en-US" sz="2400" dirty="0" smtClean="0">
                <a:solidFill>
                  <a:srgbClr val="FF0000"/>
                </a:solidFill>
              </a:rPr>
              <a:t>    CISC (Complex Instruction Set Computer)</a:t>
            </a:r>
          </a:p>
          <a:p>
            <a:pPr>
              <a:lnSpc>
                <a:spcPts val="3500"/>
              </a:lnSpc>
              <a:spcBef>
                <a:spcPts val="600"/>
              </a:spcBef>
              <a:spcAft>
                <a:spcPts val="600"/>
              </a:spcAft>
            </a:pPr>
            <a:r>
              <a:rPr lang="en-US" sz="2400" dirty="0" smtClean="0"/>
              <a:t>	Large instruction set with variable length instruction</a:t>
            </a:r>
          </a:p>
          <a:p>
            <a:pPr>
              <a:lnSpc>
                <a:spcPts val="3500"/>
              </a:lnSpc>
              <a:spcBef>
                <a:spcPts val="600"/>
              </a:spcBef>
              <a:spcAft>
                <a:spcPts val="600"/>
              </a:spcAft>
            </a:pPr>
            <a:r>
              <a:rPr lang="en-US" sz="2400" dirty="0" smtClean="0"/>
              <a:t>	Variety of addressing modes</a:t>
            </a:r>
          </a:p>
          <a:p>
            <a:pPr>
              <a:lnSpc>
                <a:spcPts val="3500"/>
              </a:lnSpc>
              <a:spcBef>
                <a:spcPts val="600"/>
              </a:spcBef>
              <a:spcAft>
                <a:spcPts val="600"/>
              </a:spcAft>
            </a:pPr>
            <a:r>
              <a:rPr lang="en-US" sz="2400" dirty="0" smtClean="0"/>
              <a:t>	Used in the Personal Computer</a:t>
            </a:r>
          </a:p>
          <a:p>
            <a:pPr>
              <a:lnSpc>
                <a:spcPts val="3500"/>
              </a:lnSpc>
              <a:spcBef>
                <a:spcPts val="600"/>
              </a:spcBef>
              <a:spcAft>
                <a:spcPts val="600"/>
              </a:spcAft>
              <a:buFont typeface="Wingdings" pitchFamily="2" charset="2"/>
              <a:buChar char="v"/>
            </a:pPr>
            <a:r>
              <a:rPr lang="en-US" sz="2400" dirty="0" smtClean="0">
                <a:solidFill>
                  <a:srgbClr val="FF0000"/>
                </a:solidFill>
              </a:rPr>
              <a:t>     RISC (Reduced Instruction Set Computer)</a:t>
            </a:r>
          </a:p>
          <a:p>
            <a:pPr>
              <a:lnSpc>
                <a:spcPts val="3500"/>
              </a:lnSpc>
              <a:spcBef>
                <a:spcPts val="600"/>
              </a:spcBef>
              <a:spcAft>
                <a:spcPts val="600"/>
              </a:spcAft>
            </a:pPr>
            <a:r>
              <a:rPr lang="en-US" sz="2400" dirty="0" smtClean="0"/>
              <a:t>	Small Instruction Set with fixed length instruction</a:t>
            </a:r>
          </a:p>
          <a:p>
            <a:pPr>
              <a:lnSpc>
                <a:spcPts val="3500"/>
              </a:lnSpc>
              <a:spcBef>
                <a:spcPts val="600"/>
              </a:spcBef>
              <a:spcAft>
                <a:spcPts val="600"/>
              </a:spcAft>
            </a:pPr>
            <a:r>
              <a:rPr lang="en-US" sz="2400" dirty="0" smtClean="0"/>
              <a:t>	mostly used in workstations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38200" y="2895600"/>
            <a:ext cx="7315200" cy="1107996"/>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6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ambria" pitchFamily="18" charset="0"/>
                <a:cs typeface="Aharoni" pitchFamily="2" charset="-79"/>
              </a:rPr>
              <a:t>PORTS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81000"/>
            <a:ext cx="8153400" cy="2195473"/>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v"/>
            </a:pPr>
            <a:r>
              <a:rPr lang="en-US" sz="2400" dirty="0" smtClean="0"/>
              <a:t>     An interface to connect  I/O devices to computer </a:t>
            </a:r>
          </a:p>
          <a:p>
            <a:pPr>
              <a:lnSpc>
                <a:spcPts val="3500"/>
              </a:lnSpc>
              <a:spcBef>
                <a:spcPts val="600"/>
              </a:spcBef>
              <a:spcAft>
                <a:spcPts val="600"/>
              </a:spcAft>
              <a:buFont typeface="Wingdings" pitchFamily="2" charset="2"/>
              <a:buChar char="v"/>
            </a:pPr>
            <a:r>
              <a:rPr lang="en-US" sz="2400" dirty="0"/>
              <a:t> </a:t>
            </a:r>
            <a:r>
              <a:rPr lang="en-US" sz="2400" dirty="0" smtClean="0"/>
              <a:t>    mouse, keyboard, printers, speakers, monitor are connected to computer via different ports</a:t>
            </a:r>
          </a:p>
          <a:p>
            <a:pPr>
              <a:lnSpc>
                <a:spcPts val="3500"/>
              </a:lnSpc>
              <a:spcBef>
                <a:spcPts val="600"/>
              </a:spcBef>
              <a:spcAft>
                <a:spcPts val="600"/>
              </a:spcAft>
              <a:buFont typeface="Wingdings" pitchFamily="2" charset="2"/>
              <a:buChar char="v"/>
            </a:pPr>
            <a:r>
              <a:rPr lang="en-US" sz="2400" dirty="0"/>
              <a:t> </a:t>
            </a:r>
            <a:r>
              <a:rPr lang="en-US" sz="2400" dirty="0" smtClean="0"/>
              <a:t>    basic types of ports are: Serial Port, Parallel port, USB Port</a:t>
            </a:r>
          </a:p>
        </p:txBody>
      </p:sp>
      <p:pic>
        <p:nvPicPr>
          <p:cNvPr id="2050" name="Picture 2" descr="http://upload.wikimedia.org/wikipedia/commons/thumb/e/ea/Serial_port.jpg/250px-Serial_port.jpg"/>
          <p:cNvPicPr>
            <a:picLocks noChangeAspect="1" noChangeArrowheads="1"/>
          </p:cNvPicPr>
          <p:nvPr/>
        </p:nvPicPr>
        <p:blipFill>
          <a:blip r:embed="rId2"/>
          <a:srcRect/>
          <a:stretch>
            <a:fillRect/>
          </a:stretch>
        </p:blipFill>
        <p:spPr bwMode="auto">
          <a:xfrm>
            <a:off x="762000" y="2743200"/>
            <a:ext cx="2057400" cy="1538936"/>
          </a:xfrm>
          <a:prstGeom prst="rect">
            <a:avLst/>
          </a:prstGeom>
          <a:noFill/>
        </p:spPr>
      </p:pic>
      <p:pic>
        <p:nvPicPr>
          <p:cNvPr id="2052" name="Picture 4" descr="Parallel port"/>
          <p:cNvPicPr>
            <a:picLocks noChangeAspect="1" noChangeArrowheads="1"/>
          </p:cNvPicPr>
          <p:nvPr/>
        </p:nvPicPr>
        <p:blipFill>
          <a:blip r:embed="rId3"/>
          <a:srcRect/>
          <a:stretch>
            <a:fillRect/>
          </a:stretch>
        </p:blipFill>
        <p:spPr bwMode="auto">
          <a:xfrm>
            <a:off x="3962400" y="2590800"/>
            <a:ext cx="4267200" cy="1784465"/>
          </a:xfrm>
          <a:prstGeom prst="rect">
            <a:avLst/>
          </a:prstGeom>
          <a:noFill/>
        </p:spPr>
      </p:pic>
      <p:pic>
        <p:nvPicPr>
          <p:cNvPr id="2054" name="Picture 6" descr="https://encrypted-tbn1.gstatic.com/images?q=tbn:ANd9GcQxQn4xE6RDChqH4jzaOMP7pUCKV4pbgUrdscmhutdAKc1Y2xV7"/>
          <p:cNvPicPr>
            <a:picLocks noChangeAspect="1" noChangeArrowheads="1"/>
          </p:cNvPicPr>
          <p:nvPr/>
        </p:nvPicPr>
        <p:blipFill>
          <a:blip r:embed="rId4"/>
          <a:srcRect/>
          <a:stretch>
            <a:fillRect/>
          </a:stretch>
        </p:blipFill>
        <p:spPr bwMode="auto">
          <a:xfrm>
            <a:off x="2133600" y="4419600"/>
            <a:ext cx="4191000" cy="2135543"/>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therboard.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52400"/>
            <a:ext cx="8153400" cy="6555641"/>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v"/>
            </a:pPr>
            <a:r>
              <a:rPr lang="en-US" sz="2400" dirty="0" smtClean="0">
                <a:solidFill>
                  <a:srgbClr val="FF0000"/>
                </a:solidFill>
              </a:rPr>
              <a:t>Serial Port</a:t>
            </a:r>
          </a:p>
          <a:p>
            <a:pPr>
              <a:lnSpc>
                <a:spcPts val="3500"/>
              </a:lnSpc>
              <a:spcBef>
                <a:spcPts val="600"/>
              </a:spcBef>
              <a:spcAft>
                <a:spcPts val="600"/>
              </a:spcAft>
              <a:buFont typeface="Wingdings" pitchFamily="2" charset="2"/>
              <a:buChar char="q"/>
            </a:pPr>
            <a:r>
              <a:rPr lang="en-US" sz="2400" dirty="0" smtClean="0"/>
              <a:t>   Serializes the data</a:t>
            </a:r>
          </a:p>
          <a:p>
            <a:pPr>
              <a:lnSpc>
                <a:spcPts val="3500"/>
              </a:lnSpc>
              <a:spcBef>
                <a:spcPts val="600"/>
              </a:spcBef>
              <a:spcAft>
                <a:spcPts val="600"/>
              </a:spcAft>
              <a:buFont typeface="Wingdings" pitchFamily="2" charset="2"/>
              <a:buChar char="q"/>
            </a:pPr>
            <a:r>
              <a:rPr lang="en-US" sz="2400" dirty="0" smtClean="0"/>
              <a:t>   If 1byte of instruction is sent via serial port it transmits 1 bit at a time.</a:t>
            </a:r>
          </a:p>
          <a:p>
            <a:pPr>
              <a:lnSpc>
                <a:spcPts val="3500"/>
              </a:lnSpc>
              <a:spcBef>
                <a:spcPts val="600"/>
              </a:spcBef>
              <a:spcAft>
                <a:spcPts val="600"/>
              </a:spcAft>
              <a:buFont typeface="Wingdings" pitchFamily="2" charset="2"/>
              <a:buChar char="q"/>
            </a:pPr>
            <a:r>
              <a:rPr lang="en-US" sz="2400" dirty="0" smtClean="0"/>
              <a:t>   With each transmit it sends a start bit ahead of actual data as 0 which also termed as parity bit.</a:t>
            </a:r>
          </a:p>
          <a:p>
            <a:pPr>
              <a:lnSpc>
                <a:spcPts val="3500"/>
              </a:lnSpc>
              <a:spcBef>
                <a:spcPts val="600"/>
              </a:spcBef>
              <a:spcAft>
                <a:spcPts val="600"/>
              </a:spcAft>
              <a:buFont typeface="Wingdings" pitchFamily="2" charset="2"/>
              <a:buChar char="q"/>
            </a:pPr>
            <a:r>
              <a:rPr lang="en-US" sz="2400" dirty="0" smtClean="0"/>
              <a:t>   Known as COM ports also.</a:t>
            </a:r>
          </a:p>
          <a:p>
            <a:pPr>
              <a:lnSpc>
                <a:spcPts val="3500"/>
              </a:lnSpc>
              <a:spcBef>
                <a:spcPts val="600"/>
              </a:spcBef>
              <a:spcAft>
                <a:spcPts val="600"/>
              </a:spcAft>
              <a:buFont typeface="Wingdings" pitchFamily="2" charset="2"/>
              <a:buChar char="q"/>
            </a:pPr>
            <a:r>
              <a:rPr lang="en-US" sz="2400" dirty="0" smtClean="0"/>
              <a:t>   It works in bi-directional way with having different pins for receiving and transmission.</a:t>
            </a:r>
          </a:p>
          <a:p>
            <a:pPr>
              <a:lnSpc>
                <a:spcPts val="3500"/>
              </a:lnSpc>
              <a:spcBef>
                <a:spcPts val="600"/>
              </a:spcBef>
              <a:spcAft>
                <a:spcPts val="600"/>
              </a:spcAft>
              <a:buFont typeface="Wingdings" pitchFamily="2" charset="2"/>
              <a:buChar char="q"/>
            </a:pPr>
            <a:r>
              <a:rPr lang="en-US" sz="2400" dirty="0" smtClean="0"/>
              <a:t>   For  transmission of 8 bits it requires one wire (sends bit one by one).</a:t>
            </a:r>
          </a:p>
          <a:p>
            <a:pPr>
              <a:lnSpc>
                <a:spcPts val="3500"/>
              </a:lnSpc>
              <a:spcBef>
                <a:spcPts val="600"/>
              </a:spcBef>
              <a:spcAft>
                <a:spcPts val="600"/>
              </a:spcAft>
              <a:buFont typeface="Wingdings" pitchFamily="2" charset="2"/>
              <a:buChar char="q"/>
            </a:pPr>
            <a:r>
              <a:rPr lang="en-US" sz="2400" dirty="0" smtClean="0"/>
              <a:t>   Bit slower.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52400"/>
            <a:ext cx="8153400" cy="3554819"/>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v"/>
            </a:pPr>
            <a:r>
              <a:rPr lang="en-US" sz="2400" dirty="0" smtClean="0">
                <a:solidFill>
                  <a:srgbClr val="FF0000"/>
                </a:solidFill>
              </a:rPr>
              <a:t> Parallel Port</a:t>
            </a:r>
          </a:p>
          <a:p>
            <a:pPr>
              <a:lnSpc>
                <a:spcPts val="3500"/>
              </a:lnSpc>
              <a:spcBef>
                <a:spcPts val="600"/>
              </a:spcBef>
              <a:spcAft>
                <a:spcPts val="600"/>
              </a:spcAft>
              <a:buFont typeface="Wingdings" pitchFamily="2" charset="2"/>
              <a:buChar char="q"/>
            </a:pPr>
            <a:r>
              <a:rPr lang="en-US" sz="2400" dirty="0" smtClean="0"/>
              <a:t>   Faster than serial port</a:t>
            </a:r>
          </a:p>
          <a:p>
            <a:pPr>
              <a:lnSpc>
                <a:spcPts val="3500"/>
              </a:lnSpc>
              <a:spcBef>
                <a:spcPts val="600"/>
              </a:spcBef>
              <a:spcAft>
                <a:spcPts val="600"/>
              </a:spcAft>
              <a:buFont typeface="Wingdings" pitchFamily="2" charset="2"/>
              <a:buChar char="q"/>
            </a:pPr>
            <a:r>
              <a:rPr lang="en-US" sz="2400" dirty="0" smtClean="0"/>
              <a:t>   Sends the data simultaneously on 8 parallel connected wires</a:t>
            </a:r>
          </a:p>
          <a:p>
            <a:pPr>
              <a:lnSpc>
                <a:spcPts val="3500"/>
              </a:lnSpc>
              <a:spcBef>
                <a:spcPts val="600"/>
              </a:spcBef>
              <a:spcAft>
                <a:spcPts val="600"/>
              </a:spcAft>
              <a:buFont typeface="Wingdings" pitchFamily="2" charset="2"/>
              <a:buChar char="q"/>
            </a:pPr>
            <a:r>
              <a:rPr lang="en-US" sz="2400" dirty="0" smtClean="0"/>
              <a:t>   SPP (Standard Parallel Port )</a:t>
            </a:r>
          </a:p>
          <a:p>
            <a:pPr>
              <a:lnSpc>
                <a:spcPts val="3500"/>
              </a:lnSpc>
              <a:spcBef>
                <a:spcPts val="600"/>
              </a:spcBef>
              <a:spcAft>
                <a:spcPts val="600"/>
              </a:spcAft>
              <a:buFont typeface="Wingdings" pitchFamily="2" charset="2"/>
              <a:buChar char="q"/>
            </a:pPr>
            <a:r>
              <a:rPr lang="en-US" sz="2400" dirty="0" smtClean="0"/>
              <a:t>   EPP (Extended Parallel Port)</a:t>
            </a:r>
          </a:p>
          <a:p>
            <a:pPr>
              <a:lnSpc>
                <a:spcPts val="3500"/>
              </a:lnSpc>
              <a:spcBef>
                <a:spcPts val="600"/>
              </a:spcBef>
              <a:spcAft>
                <a:spcPts val="600"/>
              </a:spcAft>
              <a:buFont typeface="Wingdings" pitchFamily="2" charset="2"/>
              <a:buChar char="q"/>
            </a:pPr>
            <a:r>
              <a:rPr lang="en-US" sz="2400" dirty="0" smtClean="0"/>
              <a:t>   ECP (Extended Capability Port)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https://encrypted-tbn1.gstatic.com/images?q=tbn:ANd9GcQxQn4xE6RDChqH4jzaOMP7pUCKV4pbgUrdscmhutdAKc1Y2xV7"/>
          <p:cNvPicPr>
            <a:picLocks noChangeAspect="1" noChangeArrowheads="1"/>
          </p:cNvPicPr>
          <p:nvPr/>
        </p:nvPicPr>
        <p:blipFill>
          <a:blip r:embed="rId2"/>
          <a:srcRect/>
          <a:stretch>
            <a:fillRect/>
          </a:stretch>
        </p:blipFill>
        <p:spPr bwMode="auto">
          <a:xfrm>
            <a:off x="3657600" y="4493857"/>
            <a:ext cx="4191000" cy="2135543"/>
          </a:xfrm>
          <a:prstGeom prst="rect">
            <a:avLst/>
          </a:prstGeom>
          <a:noFill/>
        </p:spPr>
      </p:pic>
      <p:sp>
        <p:nvSpPr>
          <p:cNvPr id="2" name="TextBox 1"/>
          <p:cNvSpPr txBox="1"/>
          <p:nvPr/>
        </p:nvSpPr>
        <p:spPr>
          <a:xfrm>
            <a:off x="533400" y="152400"/>
            <a:ext cx="8153400" cy="4901342"/>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v"/>
            </a:pPr>
            <a:r>
              <a:rPr lang="en-US" sz="2400" dirty="0" smtClean="0">
                <a:solidFill>
                  <a:srgbClr val="FF0000"/>
                </a:solidFill>
              </a:rPr>
              <a:t> USB Port</a:t>
            </a:r>
          </a:p>
          <a:p>
            <a:pPr>
              <a:lnSpc>
                <a:spcPts val="3500"/>
              </a:lnSpc>
              <a:spcBef>
                <a:spcPts val="600"/>
              </a:spcBef>
              <a:spcAft>
                <a:spcPts val="600"/>
              </a:spcAft>
              <a:buFont typeface="Wingdings" pitchFamily="2" charset="2"/>
              <a:buChar char="q"/>
            </a:pPr>
            <a:r>
              <a:rPr lang="en-US" sz="2400" dirty="0" smtClean="0"/>
              <a:t>   Mostly found in today’s computers as separate USB cards with no of slots on it.</a:t>
            </a:r>
          </a:p>
          <a:p>
            <a:pPr>
              <a:lnSpc>
                <a:spcPts val="3500"/>
              </a:lnSpc>
              <a:spcBef>
                <a:spcPts val="600"/>
              </a:spcBef>
              <a:spcAft>
                <a:spcPts val="600"/>
              </a:spcAft>
              <a:buFont typeface="Wingdings" pitchFamily="2" charset="2"/>
              <a:buChar char="q"/>
            </a:pPr>
            <a:r>
              <a:rPr lang="en-US" sz="2400" dirty="0" smtClean="0"/>
              <a:t>   mouse, keyboard, printers, pen drives, speakers, webcams, joysticks, mobile connectors, etc.</a:t>
            </a:r>
          </a:p>
          <a:p>
            <a:pPr>
              <a:lnSpc>
                <a:spcPts val="3500"/>
              </a:lnSpc>
              <a:spcBef>
                <a:spcPts val="600"/>
              </a:spcBef>
              <a:spcAft>
                <a:spcPts val="600"/>
              </a:spcAft>
              <a:buFont typeface="Wingdings" pitchFamily="2" charset="2"/>
              <a:buChar char="q"/>
            </a:pPr>
            <a:r>
              <a:rPr lang="en-US" sz="2400" dirty="0" smtClean="0"/>
              <a:t>   basic two type of USB connectors are there: “A” and “B”</a:t>
            </a:r>
          </a:p>
          <a:p>
            <a:pPr>
              <a:lnSpc>
                <a:spcPts val="3500"/>
              </a:lnSpc>
              <a:spcBef>
                <a:spcPts val="600"/>
              </a:spcBef>
              <a:spcAft>
                <a:spcPts val="600"/>
              </a:spcAft>
              <a:buFont typeface="Wingdings" pitchFamily="2" charset="2"/>
              <a:buChar char="q"/>
            </a:pPr>
            <a:r>
              <a:rPr lang="en-US" sz="2400" dirty="0" smtClean="0"/>
              <a:t>   “A” has upstream head towards computer</a:t>
            </a:r>
          </a:p>
          <a:p>
            <a:pPr>
              <a:lnSpc>
                <a:spcPts val="3500"/>
              </a:lnSpc>
              <a:spcBef>
                <a:spcPts val="600"/>
              </a:spcBef>
              <a:spcAft>
                <a:spcPts val="600"/>
              </a:spcAft>
              <a:buFont typeface="Wingdings" pitchFamily="2" charset="2"/>
              <a:buChar char="q"/>
            </a:pPr>
            <a:r>
              <a:rPr lang="en-US" sz="2400" dirty="0" smtClean="0"/>
              <a:t>   “B” has downstream head towards  the individual device connected to computer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323469"/>
            <a:ext cx="8153400" cy="3400931"/>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v"/>
            </a:pPr>
            <a:r>
              <a:rPr lang="en-US" sz="2400" dirty="0" smtClean="0">
                <a:solidFill>
                  <a:srgbClr val="FF0000"/>
                </a:solidFill>
              </a:rPr>
              <a:t> What is UART?</a:t>
            </a:r>
          </a:p>
          <a:p>
            <a:pPr>
              <a:lnSpc>
                <a:spcPts val="3500"/>
              </a:lnSpc>
              <a:spcBef>
                <a:spcPts val="600"/>
              </a:spcBef>
              <a:spcAft>
                <a:spcPts val="600"/>
              </a:spcAft>
              <a:buFont typeface="Wingdings" pitchFamily="2" charset="2"/>
              <a:buChar char="q"/>
            </a:pPr>
            <a:r>
              <a:rPr lang="en-US" sz="2400" dirty="0" smtClean="0"/>
              <a:t>   one kind of controller chip</a:t>
            </a:r>
          </a:p>
          <a:p>
            <a:pPr>
              <a:lnSpc>
                <a:spcPts val="3500"/>
              </a:lnSpc>
              <a:spcBef>
                <a:spcPts val="600"/>
              </a:spcBef>
              <a:spcAft>
                <a:spcPts val="600"/>
              </a:spcAft>
              <a:buFont typeface="Wingdings" pitchFamily="2" charset="2"/>
              <a:buChar char="q"/>
            </a:pPr>
            <a:r>
              <a:rPr lang="en-US" sz="2400" dirty="0" smtClean="0"/>
              <a:t>   Universal Asynchronous Receiver/Transmitter</a:t>
            </a:r>
          </a:p>
          <a:p>
            <a:pPr>
              <a:lnSpc>
                <a:spcPts val="3500"/>
              </a:lnSpc>
              <a:spcBef>
                <a:spcPts val="600"/>
              </a:spcBef>
              <a:spcAft>
                <a:spcPts val="600"/>
              </a:spcAft>
              <a:buFont typeface="Wingdings" pitchFamily="2" charset="2"/>
              <a:buChar char="q"/>
            </a:pPr>
            <a:r>
              <a:rPr lang="en-US" sz="2400" dirty="0" smtClean="0"/>
              <a:t>   Serial ports rely on it for  working properly</a:t>
            </a:r>
          </a:p>
          <a:p>
            <a:pPr>
              <a:lnSpc>
                <a:spcPts val="3500"/>
              </a:lnSpc>
              <a:spcBef>
                <a:spcPts val="600"/>
              </a:spcBef>
              <a:spcAft>
                <a:spcPts val="600"/>
              </a:spcAft>
              <a:buFont typeface="Wingdings" pitchFamily="2" charset="2"/>
              <a:buChar char="q"/>
            </a:pPr>
            <a:r>
              <a:rPr lang="en-US" sz="2400" dirty="0" smtClean="0"/>
              <a:t>   It takes parallel output from system bus and converts it to </a:t>
            </a:r>
            <a:r>
              <a:rPr lang="en-US" sz="2400" dirty="0" err="1" smtClean="0"/>
              <a:t>sirial</a:t>
            </a:r>
            <a:r>
              <a:rPr lang="en-US" sz="2400" dirty="0" smtClean="0"/>
              <a:t> form to transmit over serial port.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2895600"/>
            <a:ext cx="7315200" cy="1107996"/>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6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ambria" pitchFamily="18" charset="0"/>
                <a:cs typeface="Aharoni" pitchFamily="2" charset="-79"/>
              </a:rPr>
              <a:t>Instruction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73177"/>
            <a:ext cx="8153400" cy="5799023"/>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q"/>
            </a:pPr>
            <a:r>
              <a:rPr lang="en-US" sz="2400" dirty="0" smtClean="0"/>
              <a:t>   A command given to the computer to perform specific action on the specific data.</a:t>
            </a:r>
          </a:p>
          <a:p>
            <a:pPr>
              <a:lnSpc>
                <a:spcPts val="3500"/>
              </a:lnSpc>
              <a:spcBef>
                <a:spcPts val="600"/>
              </a:spcBef>
              <a:spcAft>
                <a:spcPts val="600"/>
              </a:spcAft>
              <a:buFont typeface="Wingdings" pitchFamily="2" charset="2"/>
              <a:buChar char="q"/>
            </a:pPr>
            <a:r>
              <a:rPr lang="en-US" sz="2400" dirty="0" smtClean="0"/>
              <a:t>   consists of two parts: op-code and operand</a:t>
            </a:r>
          </a:p>
          <a:p>
            <a:pPr>
              <a:lnSpc>
                <a:spcPts val="3500"/>
              </a:lnSpc>
              <a:spcBef>
                <a:spcPts val="600"/>
              </a:spcBef>
              <a:spcAft>
                <a:spcPts val="600"/>
              </a:spcAft>
              <a:buFont typeface="Wingdings" pitchFamily="2" charset="2"/>
              <a:buChar char="q"/>
            </a:pPr>
            <a:r>
              <a:rPr lang="en-US" sz="2400" dirty="0" smtClean="0"/>
              <a:t>   OP-Code: Specifies the action to be taken on the mentioned data by the computer</a:t>
            </a:r>
          </a:p>
          <a:p>
            <a:pPr>
              <a:lnSpc>
                <a:spcPts val="3500"/>
              </a:lnSpc>
              <a:spcBef>
                <a:spcPts val="600"/>
              </a:spcBef>
              <a:spcAft>
                <a:spcPts val="600"/>
              </a:spcAft>
              <a:buFont typeface="Wingdings" pitchFamily="2" charset="2"/>
              <a:buChar char="q"/>
            </a:pPr>
            <a:r>
              <a:rPr lang="en-US" sz="2400" dirty="0" smtClean="0"/>
              <a:t>   Operand: Specifies the data which will be operated by the computer with certain op-code</a:t>
            </a:r>
          </a:p>
          <a:p>
            <a:pPr>
              <a:lnSpc>
                <a:spcPts val="3500"/>
              </a:lnSpc>
              <a:spcBef>
                <a:spcPts val="600"/>
              </a:spcBef>
              <a:spcAft>
                <a:spcPts val="600"/>
              </a:spcAft>
              <a:buFont typeface="Wingdings" pitchFamily="2" charset="2"/>
              <a:buChar char="q"/>
            </a:pPr>
            <a:r>
              <a:rPr lang="en-US" sz="2400" dirty="0" smtClean="0"/>
              <a:t>   Instruction may be of multiple bytes:  where first byte is the op-code where as others are operands.</a:t>
            </a:r>
          </a:p>
          <a:p>
            <a:pPr>
              <a:lnSpc>
                <a:spcPts val="3500"/>
              </a:lnSpc>
              <a:spcBef>
                <a:spcPts val="600"/>
              </a:spcBef>
              <a:spcAft>
                <a:spcPts val="600"/>
              </a:spcAft>
              <a:buFont typeface="Wingdings" pitchFamily="2" charset="2"/>
              <a:buChar char="q"/>
            </a:pPr>
            <a:r>
              <a:rPr lang="en-US" sz="2400" dirty="0" smtClean="0"/>
              <a:t>   Types of instruction: one word or 1 byte instruction, two word or 2 byte instruction, three word or 3 byte instruction.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101740"/>
            <a:ext cx="8153400" cy="4003660"/>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v"/>
            </a:pPr>
            <a:r>
              <a:rPr lang="en-US" sz="2400" dirty="0" smtClean="0">
                <a:solidFill>
                  <a:srgbClr val="FF0000"/>
                </a:solidFill>
              </a:rPr>
              <a:t> One word or 1 byte Instruction</a:t>
            </a:r>
          </a:p>
          <a:p>
            <a:pPr>
              <a:lnSpc>
                <a:spcPts val="3500"/>
              </a:lnSpc>
              <a:spcBef>
                <a:spcPts val="600"/>
              </a:spcBef>
              <a:spcAft>
                <a:spcPts val="600"/>
              </a:spcAft>
              <a:buFont typeface="Wingdings" pitchFamily="2" charset="2"/>
              <a:buChar char="q"/>
            </a:pPr>
            <a:r>
              <a:rPr lang="en-US" sz="2400" dirty="0" smtClean="0"/>
              <a:t>   Instruction is of 1 byte only which may consists of only op-code or op-code and operand both.</a:t>
            </a:r>
          </a:p>
          <a:p>
            <a:pPr>
              <a:lnSpc>
                <a:spcPts val="3500"/>
              </a:lnSpc>
              <a:spcBef>
                <a:spcPts val="600"/>
              </a:spcBef>
              <a:spcAft>
                <a:spcPts val="600"/>
              </a:spcAft>
              <a:buFont typeface="Wingdings" pitchFamily="2" charset="2"/>
              <a:buChar char="q"/>
            </a:pPr>
            <a:r>
              <a:rPr lang="en-US" sz="2400" dirty="0" smtClean="0"/>
              <a:t>   Move A, B</a:t>
            </a:r>
          </a:p>
          <a:p>
            <a:pPr>
              <a:lnSpc>
                <a:spcPts val="3500"/>
              </a:lnSpc>
              <a:spcBef>
                <a:spcPts val="600"/>
              </a:spcBef>
              <a:spcAft>
                <a:spcPts val="600"/>
              </a:spcAft>
              <a:buFont typeface="Wingdings" pitchFamily="2" charset="2"/>
              <a:buChar char="q"/>
            </a:pPr>
            <a:r>
              <a:rPr lang="en-US" sz="2400" dirty="0" smtClean="0"/>
              <a:t>   Add B</a:t>
            </a:r>
          </a:p>
          <a:p>
            <a:pPr>
              <a:lnSpc>
                <a:spcPts val="3500"/>
              </a:lnSpc>
              <a:spcBef>
                <a:spcPts val="600"/>
              </a:spcBef>
              <a:spcAft>
                <a:spcPts val="600"/>
              </a:spcAft>
              <a:buFont typeface="Wingdings" pitchFamily="2" charset="2"/>
              <a:buChar char="q"/>
            </a:pPr>
            <a:r>
              <a:rPr lang="en-US" sz="2400" dirty="0" smtClean="0"/>
              <a:t>   RAL</a:t>
            </a:r>
          </a:p>
          <a:p>
            <a:pPr>
              <a:lnSpc>
                <a:spcPts val="3500"/>
              </a:lnSpc>
              <a:spcBef>
                <a:spcPts val="600"/>
              </a:spcBef>
              <a:spcAft>
                <a:spcPts val="600"/>
              </a:spcAft>
              <a:buFont typeface="Wingdings" pitchFamily="2" charset="2"/>
              <a:buChar char="q"/>
            </a:pPr>
            <a:r>
              <a:rPr lang="en-US" sz="2400" dirty="0" smtClean="0"/>
              <a:t>   Move C</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htmlimg4.scribdassets.com/43ojwhsidc169du9/images/38-3861d541e9.jpg"/>
          <p:cNvPicPr>
            <a:picLocks noChangeAspect="1" noChangeArrowheads="1"/>
          </p:cNvPicPr>
          <p:nvPr/>
        </p:nvPicPr>
        <p:blipFill>
          <a:blip r:embed="rId2"/>
          <a:srcRect/>
          <a:stretch>
            <a:fillRect/>
          </a:stretch>
        </p:blipFill>
        <p:spPr bwMode="auto">
          <a:xfrm>
            <a:off x="0" y="1524000"/>
            <a:ext cx="9021352" cy="3381375"/>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773798"/>
            <a:ext cx="8153400" cy="2798202"/>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v"/>
            </a:pPr>
            <a:r>
              <a:rPr lang="en-US" sz="2400" dirty="0" smtClean="0">
                <a:solidFill>
                  <a:srgbClr val="FF0000"/>
                </a:solidFill>
              </a:rPr>
              <a:t> Two word or 2 byte Instruction</a:t>
            </a:r>
          </a:p>
          <a:p>
            <a:pPr>
              <a:lnSpc>
                <a:spcPts val="3500"/>
              </a:lnSpc>
              <a:spcBef>
                <a:spcPts val="600"/>
              </a:spcBef>
              <a:spcAft>
                <a:spcPts val="600"/>
              </a:spcAft>
              <a:buFont typeface="Wingdings" pitchFamily="2" charset="2"/>
              <a:buChar char="q"/>
            </a:pPr>
            <a:r>
              <a:rPr lang="en-US" sz="2400" dirty="0" smtClean="0"/>
              <a:t>   1</a:t>
            </a:r>
            <a:r>
              <a:rPr lang="en-US" sz="2400" baseline="30000" dirty="0" smtClean="0"/>
              <a:t>st</a:t>
            </a:r>
            <a:r>
              <a:rPr lang="en-US" sz="2400" dirty="0" smtClean="0"/>
              <a:t> byte of instruction is op-code where as the 2</a:t>
            </a:r>
            <a:r>
              <a:rPr lang="en-US" sz="2400" baseline="30000" dirty="0" smtClean="0"/>
              <a:t>nd</a:t>
            </a:r>
            <a:r>
              <a:rPr lang="en-US" sz="2400" dirty="0" smtClean="0"/>
              <a:t> byte is the operand or the address of data</a:t>
            </a:r>
          </a:p>
          <a:p>
            <a:pPr>
              <a:lnSpc>
                <a:spcPts val="3500"/>
              </a:lnSpc>
              <a:spcBef>
                <a:spcPts val="600"/>
              </a:spcBef>
              <a:spcAft>
                <a:spcPts val="600"/>
              </a:spcAft>
              <a:buFont typeface="Wingdings" pitchFamily="2" charset="2"/>
              <a:buChar char="q"/>
            </a:pPr>
            <a:r>
              <a:rPr lang="en-US" sz="2400" dirty="0" smtClean="0"/>
              <a:t>   Stored on the consecutive memory locations</a:t>
            </a:r>
          </a:p>
          <a:p>
            <a:pPr>
              <a:lnSpc>
                <a:spcPts val="3500"/>
              </a:lnSpc>
              <a:spcBef>
                <a:spcPts val="600"/>
              </a:spcBef>
              <a:spcAft>
                <a:spcPts val="600"/>
              </a:spcAft>
              <a:buFont typeface="Wingdings" pitchFamily="2" charset="2"/>
              <a:buChar char="q"/>
            </a:pPr>
            <a:r>
              <a:rPr lang="en-US" sz="2400" dirty="0" smtClean="0"/>
              <a:t>   Move B, 05 (1</a:t>
            </a:r>
            <a:r>
              <a:rPr lang="en-US" sz="2400" baseline="30000" dirty="0" smtClean="0"/>
              <a:t>st</a:t>
            </a:r>
            <a:r>
              <a:rPr lang="en-US" sz="2400" dirty="0" smtClean="0"/>
              <a:t> byte – Move B, 2</a:t>
            </a:r>
            <a:r>
              <a:rPr lang="en-US" sz="2400" baseline="30000" dirty="0" smtClean="0"/>
              <a:t>nd</a:t>
            </a:r>
            <a:r>
              <a:rPr lang="en-US" sz="2400" dirty="0" smtClean="0"/>
              <a:t> byte – 05)</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htmlimg3.scribdassets.com/43ojwhsidc169du9/images/39-809ba2f422.jpg"/>
          <p:cNvPicPr>
            <a:picLocks noChangeAspect="1" noChangeArrowheads="1"/>
          </p:cNvPicPr>
          <p:nvPr/>
        </p:nvPicPr>
        <p:blipFill>
          <a:blip r:embed="rId2"/>
          <a:srcRect/>
          <a:stretch>
            <a:fillRect/>
          </a:stretch>
        </p:blipFill>
        <p:spPr bwMode="auto">
          <a:xfrm>
            <a:off x="112212" y="1676400"/>
            <a:ext cx="8955588" cy="23622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1295400"/>
            <a:ext cx="8153400" cy="4113755"/>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v"/>
            </a:pPr>
            <a:r>
              <a:rPr lang="en-US" sz="2400" dirty="0" smtClean="0"/>
              <a:t>	Main circuit board which is directly  / indirectly connected to each part of PC</a:t>
            </a:r>
          </a:p>
          <a:p>
            <a:pPr>
              <a:lnSpc>
                <a:spcPts val="3500"/>
              </a:lnSpc>
              <a:spcBef>
                <a:spcPts val="600"/>
              </a:spcBef>
              <a:spcAft>
                <a:spcPts val="600"/>
              </a:spcAft>
              <a:buFont typeface="Wingdings" pitchFamily="2" charset="2"/>
              <a:buChar char="v"/>
            </a:pPr>
            <a:r>
              <a:rPr lang="en-US" sz="2400" dirty="0"/>
              <a:t> </a:t>
            </a:r>
            <a:r>
              <a:rPr lang="en-US" sz="2400" dirty="0" smtClean="0"/>
              <a:t>	Made up of chipsets</a:t>
            </a:r>
          </a:p>
          <a:p>
            <a:pPr>
              <a:lnSpc>
                <a:spcPts val="3500"/>
              </a:lnSpc>
              <a:spcBef>
                <a:spcPts val="600"/>
              </a:spcBef>
              <a:spcAft>
                <a:spcPts val="600"/>
              </a:spcAft>
              <a:buFont typeface="Wingdings" pitchFamily="2" charset="2"/>
              <a:buChar char="v"/>
            </a:pPr>
            <a:r>
              <a:rPr lang="en-US" sz="2400" dirty="0"/>
              <a:t> </a:t>
            </a:r>
            <a:r>
              <a:rPr lang="en-US" sz="2400" dirty="0" smtClean="0"/>
              <a:t>	Different types of motherboard are consists of more and complex buses and extra parts which differs in the rate</a:t>
            </a:r>
          </a:p>
          <a:p>
            <a:pPr>
              <a:lnSpc>
                <a:spcPts val="3500"/>
              </a:lnSpc>
              <a:spcBef>
                <a:spcPts val="600"/>
              </a:spcBef>
              <a:spcAft>
                <a:spcPts val="600"/>
              </a:spcAft>
              <a:buFont typeface="Wingdings" pitchFamily="2" charset="2"/>
              <a:buChar char="v"/>
            </a:pPr>
            <a:r>
              <a:rPr lang="en-US" sz="2400" dirty="0"/>
              <a:t> </a:t>
            </a:r>
            <a:r>
              <a:rPr lang="en-US" sz="2400" dirty="0" smtClean="0"/>
              <a:t>	Most commonly found parts on the motherboard are : CPU Chip, Co-Processor Chip, Memory Chips, Expansion Slots, Buses, System Clock,</a:t>
            </a:r>
            <a:r>
              <a:rPr lang="en-US" sz="2400" dirty="0"/>
              <a:t> </a:t>
            </a:r>
            <a:r>
              <a:rPr lang="en-US" sz="2400" dirty="0" smtClean="0"/>
              <a:t>ROM Bios, Battery, Ports, NIC, SMPS etc.</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773798"/>
            <a:ext cx="8153400" cy="3247043"/>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v"/>
            </a:pPr>
            <a:r>
              <a:rPr lang="en-US" sz="2400" dirty="0" smtClean="0">
                <a:solidFill>
                  <a:srgbClr val="FF0000"/>
                </a:solidFill>
              </a:rPr>
              <a:t> Three word or 3 byte Instruction</a:t>
            </a:r>
          </a:p>
          <a:p>
            <a:pPr>
              <a:lnSpc>
                <a:spcPts val="3500"/>
              </a:lnSpc>
              <a:spcBef>
                <a:spcPts val="600"/>
              </a:spcBef>
              <a:spcAft>
                <a:spcPts val="600"/>
              </a:spcAft>
              <a:buFont typeface="Wingdings" pitchFamily="2" charset="2"/>
              <a:buChar char="q"/>
            </a:pPr>
            <a:r>
              <a:rPr lang="en-US" sz="2400" dirty="0" smtClean="0"/>
              <a:t>   1</a:t>
            </a:r>
            <a:r>
              <a:rPr lang="en-US" sz="2400" baseline="30000" dirty="0" smtClean="0"/>
              <a:t>st</a:t>
            </a:r>
            <a:r>
              <a:rPr lang="en-US" sz="2400" dirty="0" smtClean="0"/>
              <a:t> byte of instruction is op-code where as the 2</a:t>
            </a:r>
            <a:r>
              <a:rPr lang="en-US" sz="2400" baseline="30000" dirty="0" smtClean="0"/>
              <a:t>nd</a:t>
            </a:r>
            <a:r>
              <a:rPr lang="en-US" sz="2400" dirty="0" smtClean="0"/>
              <a:t> and 3rd byte is the operand or the address of data of 16 bit</a:t>
            </a:r>
          </a:p>
          <a:p>
            <a:pPr>
              <a:lnSpc>
                <a:spcPts val="3500"/>
              </a:lnSpc>
              <a:spcBef>
                <a:spcPts val="600"/>
              </a:spcBef>
              <a:spcAft>
                <a:spcPts val="600"/>
              </a:spcAft>
              <a:buFont typeface="Wingdings" pitchFamily="2" charset="2"/>
              <a:buChar char="q"/>
            </a:pPr>
            <a:r>
              <a:rPr lang="en-US" sz="2400" dirty="0" smtClean="0"/>
              <a:t>   Stored on the 3 consecutive memory locations</a:t>
            </a:r>
          </a:p>
          <a:p>
            <a:pPr>
              <a:lnSpc>
                <a:spcPts val="3500"/>
              </a:lnSpc>
              <a:spcBef>
                <a:spcPts val="600"/>
              </a:spcBef>
              <a:spcAft>
                <a:spcPts val="600"/>
              </a:spcAft>
              <a:buFont typeface="Wingdings" pitchFamily="2" charset="2"/>
              <a:buChar char="q"/>
            </a:pPr>
            <a:r>
              <a:rPr lang="en-US" sz="2400" dirty="0" smtClean="0"/>
              <a:t>   STA 2030H (data stored on the 2030H address will be moved to the accumulator)</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htmlimg1.scribdassets.com/43ojwhsidc169du9/images/40-6eea3701ea.jpg"/>
          <p:cNvPicPr>
            <a:picLocks noChangeAspect="1" noChangeArrowheads="1"/>
          </p:cNvPicPr>
          <p:nvPr/>
        </p:nvPicPr>
        <p:blipFill>
          <a:blip r:embed="rId2"/>
          <a:srcRect/>
          <a:stretch>
            <a:fillRect/>
          </a:stretch>
        </p:blipFill>
        <p:spPr bwMode="auto">
          <a:xfrm>
            <a:off x="0" y="1981200"/>
            <a:ext cx="9144001" cy="2299215"/>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2895600"/>
            <a:ext cx="7315200" cy="1107996"/>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6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ambria" pitchFamily="18" charset="0"/>
                <a:cs typeface="Aharoni" pitchFamily="2" charset="-79"/>
              </a:rPr>
              <a:t>Instruction Cycle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838200"/>
            <a:ext cx="8153400" cy="5447645"/>
          </a:xfrm>
          <a:prstGeom prst="rect">
            <a:avLst/>
          </a:prstGeom>
          <a:noFill/>
        </p:spPr>
        <p:txBody>
          <a:bodyPr wrap="square" rtlCol="0">
            <a:spAutoFit/>
          </a:bodyPr>
          <a:lstStyle/>
          <a:p>
            <a:pPr>
              <a:spcBef>
                <a:spcPts val="600"/>
              </a:spcBef>
              <a:spcAft>
                <a:spcPts val="600"/>
              </a:spcAft>
              <a:buFont typeface="Wingdings" pitchFamily="2" charset="2"/>
              <a:buChar char="Ø"/>
            </a:pPr>
            <a:r>
              <a:rPr lang="en-US" sz="2400" dirty="0" smtClean="0">
                <a:solidFill>
                  <a:schemeClr val="accent2">
                    <a:lumMod val="50000"/>
                  </a:schemeClr>
                </a:solidFill>
                <a:latin typeface="Verdana" pitchFamily="34" charset="0"/>
                <a:ea typeface="Verdana" pitchFamily="34" charset="0"/>
                <a:cs typeface="Verdana" pitchFamily="34" charset="0"/>
              </a:rPr>
              <a:t>     The necessary steps performed by CPU to fetch an instruction and data from Memory and execute it are known as Instruction Cycle</a:t>
            </a:r>
          </a:p>
          <a:p>
            <a:pPr>
              <a:spcBef>
                <a:spcPts val="600"/>
              </a:spcBef>
              <a:spcAft>
                <a:spcPts val="600"/>
              </a:spcAft>
              <a:buFont typeface="Wingdings" pitchFamily="2" charset="2"/>
              <a:buChar char="Ø"/>
            </a:pPr>
            <a:r>
              <a:rPr lang="en-US" sz="2400" dirty="0" smtClean="0">
                <a:solidFill>
                  <a:schemeClr val="accent2">
                    <a:lumMod val="50000"/>
                  </a:schemeClr>
                </a:solidFill>
                <a:latin typeface="Verdana" pitchFamily="34" charset="0"/>
                <a:ea typeface="Verdana" pitchFamily="34" charset="0"/>
                <a:cs typeface="Verdana" pitchFamily="34" charset="0"/>
              </a:rPr>
              <a:t>     Composed of Fetch Cycle and Execute Cycle</a:t>
            </a:r>
          </a:p>
          <a:p>
            <a:pPr>
              <a:spcBef>
                <a:spcPts val="600"/>
              </a:spcBef>
              <a:spcAft>
                <a:spcPts val="600"/>
              </a:spcAft>
              <a:buFont typeface="Wingdings" pitchFamily="2" charset="2"/>
              <a:buChar char="Ø"/>
            </a:pPr>
            <a:r>
              <a:rPr lang="en-US" sz="2400" dirty="0" smtClean="0">
                <a:solidFill>
                  <a:schemeClr val="accent2">
                    <a:lumMod val="50000"/>
                  </a:schemeClr>
                </a:solidFill>
                <a:latin typeface="Verdana" pitchFamily="34" charset="0"/>
                <a:ea typeface="Verdana" pitchFamily="34" charset="0"/>
                <a:cs typeface="Verdana" pitchFamily="34" charset="0"/>
              </a:rPr>
              <a:t>     The Diagram is as follows: </a:t>
            </a:r>
          </a:p>
          <a:p>
            <a:pPr>
              <a:spcBef>
                <a:spcPts val="600"/>
              </a:spcBef>
              <a:spcAft>
                <a:spcPts val="600"/>
              </a:spcAft>
              <a:buFont typeface="Wingdings" pitchFamily="2" charset="2"/>
              <a:buChar char="Ø"/>
            </a:pPr>
            <a:endParaRPr lang="en-US" sz="2400" dirty="0" smtClean="0">
              <a:solidFill>
                <a:schemeClr val="accent2">
                  <a:lumMod val="50000"/>
                </a:schemeClr>
              </a:solidFill>
              <a:latin typeface="Verdana" pitchFamily="34" charset="0"/>
              <a:ea typeface="Verdana" pitchFamily="34" charset="0"/>
              <a:cs typeface="Verdana" pitchFamily="34" charset="0"/>
            </a:endParaRPr>
          </a:p>
          <a:p>
            <a:pPr>
              <a:spcBef>
                <a:spcPts val="600"/>
              </a:spcBef>
              <a:spcAft>
                <a:spcPts val="600"/>
              </a:spcAft>
              <a:buFont typeface="Wingdings" pitchFamily="2" charset="2"/>
              <a:buChar char="Ø"/>
            </a:pPr>
            <a:endParaRPr lang="en-US" sz="2400" dirty="0" smtClean="0">
              <a:solidFill>
                <a:schemeClr val="accent2">
                  <a:lumMod val="50000"/>
                </a:schemeClr>
              </a:solidFill>
              <a:latin typeface="Verdana" pitchFamily="34" charset="0"/>
              <a:ea typeface="Verdana" pitchFamily="34" charset="0"/>
              <a:cs typeface="Verdana" pitchFamily="34" charset="0"/>
            </a:endParaRPr>
          </a:p>
          <a:p>
            <a:pPr>
              <a:spcBef>
                <a:spcPts val="600"/>
              </a:spcBef>
              <a:spcAft>
                <a:spcPts val="600"/>
              </a:spcAft>
              <a:buFont typeface="Wingdings" pitchFamily="2" charset="2"/>
              <a:buChar char="Ø"/>
            </a:pPr>
            <a:endParaRPr lang="en-US" sz="2400" dirty="0" smtClean="0">
              <a:solidFill>
                <a:schemeClr val="accent2">
                  <a:lumMod val="50000"/>
                </a:schemeClr>
              </a:solidFill>
              <a:latin typeface="Verdana" pitchFamily="34" charset="0"/>
              <a:ea typeface="Verdana" pitchFamily="34" charset="0"/>
              <a:cs typeface="Verdana" pitchFamily="34" charset="0"/>
            </a:endParaRPr>
          </a:p>
          <a:p>
            <a:pPr>
              <a:spcBef>
                <a:spcPts val="600"/>
              </a:spcBef>
              <a:spcAft>
                <a:spcPts val="600"/>
              </a:spcAft>
              <a:buFont typeface="Wingdings" pitchFamily="2" charset="2"/>
              <a:buChar char="Ø"/>
            </a:pPr>
            <a:endParaRPr lang="en-US" sz="2400" dirty="0" smtClean="0">
              <a:solidFill>
                <a:schemeClr val="accent2">
                  <a:lumMod val="50000"/>
                </a:schemeClr>
              </a:solidFill>
              <a:latin typeface="Verdana" pitchFamily="34" charset="0"/>
              <a:ea typeface="Verdana" pitchFamily="34" charset="0"/>
              <a:cs typeface="Verdana" pitchFamily="34" charset="0"/>
            </a:endParaRPr>
          </a:p>
          <a:p>
            <a:pPr>
              <a:spcBef>
                <a:spcPts val="600"/>
              </a:spcBef>
              <a:spcAft>
                <a:spcPts val="600"/>
              </a:spcAft>
              <a:buFont typeface="Wingdings" pitchFamily="2" charset="2"/>
              <a:buChar char="Ø"/>
            </a:pPr>
            <a:r>
              <a:rPr lang="en-US" sz="2400" dirty="0" smtClean="0">
                <a:solidFill>
                  <a:schemeClr val="accent2">
                    <a:lumMod val="50000"/>
                  </a:schemeClr>
                </a:solidFill>
                <a:latin typeface="Verdana" pitchFamily="34" charset="0"/>
                <a:ea typeface="Verdana" pitchFamily="34" charset="0"/>
                <a:cs typeface="Verdana" pitchFamily="34" charset="0"/>
              </a:rPr>
              <a:t>     IC		=	FC	+ 	EC</a:t>
            </a:r>
          </a:p>
          <a:p>
            <a:pPr>
              <a:spcBef>
                <a:spcPts val="600"/>
              </a:spcBef>
              <a:spcAft>
                <a:spcPts val="600"/>
              </a:spcAft>
            </a:pPr>
            <a:r>
              <a:rPr lang="en-US" sz="1600" dirty="0" smtClean="0">
                <a:solidFill>
                  <a:schemeClr val="accent2">
                    <a:lumMod val="50000"/>
                  </a:schemeClr>
                </a:solidFill>
                <a:latin typeface="Verdana" pitchFamily="34" charset="0"/>
                <a:ea typeface="Verdana" pitchFamily="34" charset="0"/>
                <a:cs typeface="Verdana" pitchFamily="34" charset="0"/>
              </a:rPr>
              <a:t>   (Instruction Cycle)	       </a:t>
            </a:r>
            <a:r>
              <a:rPr lang="en-US" sz="1200" dirty="0" smtClean="0">
                <a:solidFill>
                  <a:schemeClr val="accent2">
                    <a:lumMod val="50000"/>
                  </a:schemeClr>
                </a:solidFill>
                <a:latin typeface="Verdana" pitchFamily="34" charset="0"/>
                <a:ea typeface="Verdana" pitchFamily="34" charset="0"/>
                <a:cs typeface="Verdana" pitchFamily="34" charset="0"/>
              </a:rPr>
              <a:t> (Fetch Cycle)	            (Execute Cycle)</a:t>
            </a:r>
            <a:endParaRPr lang="en-US" sz="1200" dirty="0">
              <a:solidFill>
                <a:schemeClr val="accent2">
                  <a:lumMod val="50000"/>
                </a:schemeClr>
              </a:solidFill>
              <a:latin typeface="Verdana" pitchFamily="34" charset="0"/>
              <a:ea typeface="Verdana" pitchFamily="34" charset="0"/>
              <a:cs typeface="Verdana" pitchFamily="34" charset="0"/>
            </a:endParaRPr>
          </a:p>
        </p:txBody>
      </p:sp>
      <p:sp>
        <p:nvSpPr>
          <p:cNvPr id="3" name="Rounded Rectangle 2"/>
          <p:cNvSpPr/>
          <p:nvPr/>
        </p:nvSpPr>
        <p:spPr>
          <a:xfrm>
            <a:off x="609600" y="4117646"/>
            <a:ext cx="1600200" cy="6858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2">
                    <a:lumMod val="50000"/>
                  </a:schemeClr>
                </a:solidFill>
              </a:rPr>
              <a:t>Start</a:t>
            </a:r>
            <a:endParaRPr lang="en-US" b="1" dirty="0">
              <a:solidFill>
                <a:schemeClr val="accent2">
                  <a:lumMod val="50000"/>
                </a:schemeClr>
              </a:solidFill>
            </a:endParaRPr>
          </a:p>
        </p:txBody>
      </p:sp>
      <p:sp>
        <p:nvSpPr>
          <p:cNvPr id="4" name="Rounded Rectangle 3"/>
          <p:cNvSpPr/>
          <p:nvPr/>
        </p:nvSpPr>
        <p:spPr>
          <a:xfrm>
            <a:off x="2667000" y="4117646"/>
            <a:ext cx="1600200" cy="6858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2">
                    <a:lumMod val="50000"/>
                  </a:schemeClr>
                </a:solidFill>
              </a:rPr>
              <a:t>Fetch Next</a:t>
            </a:r>
          </a:p>
          <a:p>
            <a:pPr algn="ctr"/>
            <a:r>
              <a:rPr lang="en-US" b="1" dirty="0" smtClean="0">
                <a:solidFill>
                  <a:schemeClr val="accent2">
                    <a:lumMod val="50000"/>
                  </a:schemeClr>
                </a:solidFill>
              </a:rPr>
              <a:t>Instruction</a:t>
            </a:r>
            <a:endParaRPr lang="en-US" b="1" dirty="0">
              <a:solidFill>
                <a:schemeClr val="accent2">
                  <a:lumMod val="50000"/>
                </a:schemeClr>
              </a:solidFill>
            </a:endParaRPr>
          </a:p>
        </p:txBody>
      </p:sp>
      <p:sp>
        <p:nvSpPr>
          <p:cNvPr id="5" name="Rounded Rectangle 4"/>
          <p:cNvSpPr/>
          <p:nvPr/>
        </p:nvSpPr>
        <p:spPr>
          <a:xfrm>
            <a:off x="4724400" y="4117646"/>
            <a:ext cx="1600200" cy="6858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2">
                    <a:lumMod val="50000"/>
                  </a:schemeClr>
                </a:solidFill>
              </a:rPr>
              <a:t>Execute Instruction</a:t>
            </a:r>
            <a:endParaRPr lang="en-US" b="1" dirty="0">
              <a:solidFill>
                <a:schemeClr val="accent2">
                  <a:lumMod val="50000"/>
                </a:schemeClr>
              </a:solidFill>
            </a:endParaRPr>
          </a:p>
        </p:txBody>
      </p:sp>
      <p:sp>
        <p:nvSpPr>
          <p:cNvPr id="6" name="Rounded Rectangle 5"/>
          <p:cNvSpPr/>
          <p:nvPr/>
        </p:nvSpPr>
        <p:spPr>
          <a:xfrm>
            <a:off x="6781800" y="4117646"/>
            <a:ext cx="1600200" cy="6858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2">
                    <a:lumMod val="50000"/>
                  </a:schemeClr>
                </a:solidFill>
              </a:rPr>
              <a:t>Halt</a:t>
            </a:r>
            <a:endParaRPr lang="en-US" b="1" dirty="0">
              <a:solidFill>
                <a:schemeClr val="accent2">
                  <a:lumMod val="50000"/>
                </a:schemeClr>
              </a:solidFill>
            </a:endParaRPr>
          </a:p>
        </p:txBody>
      </p:sp>
      <p:cxnSp>
        <p:nvCxnSpPr>
          <p:cNvPr id="8" name="Straight Arrow Connector 7"/>
          <p:cNvCxnSpPr>
            <a:stCxn id="3" idx="3"/>
            <a:endCxn id="4" idx="1"/>
          </p:cNvCxnSpPr>
          <p:nvPr/>
        </p:nvCxnSpPr>
        <p:spPr>
          <a:xfrm>
            <a:off x="2209800" y="4460546"/>
            <a:ext cx="457200" cy="1588"/>
          </a:xfrm>
          <a:prstGeom prst="straightConnector1">
            <a:avLst/>
          </a:prstGeom>
          <a:ln w="31750">
            <a:prstDash val="sysDash"/>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267200" y="4453516"/>
            <a:ext cx="457200" cy="1588"/>
          </a:xfrm>
          <a:prstGeom prst="straightConnector1">
            <a:avLst/>
          </a:prstGeom>
          <a:ln w="31750">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6324600" y="4453516"/>
            <a:ext cx="457200" cy="1588"/>
          </a:xfrm>
          <a:prstGeom prst="straightConnector1">
            <a:avLst/>
          </a:prstGeom>
          <a:ln w="31750">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flipH="1" flipV="1">
            <a:off x="5449094" y="3833238"/>
            <a:ext cx="533400" cy="1588"/>
          </a:xfrm>
          <a:prstGeom prst="line">
            <a:avLst/>
          </a:prstGeom>
          <a:ln w="31750">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394858" y="3584246"/>
            <a:ext cx="3352800" cy="1588"/>
          </a:xfrm>
          <a:prstGeom prst="line">
            <a:avLst/>
          </a:prstGeom>
          <a:ln w="31750">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flipH="1" flipV="1">
            <a:off x="1976552" y="4002552"/>
            <a:ext cx="838200" cy="1588"/>
          </a:xfrm>
          <a:prstGeom prst="line">
            <a:avLst/>
          </a:prstGeom>
          <a:ln w="31750">
            <a:prstDash val="sysDot"/>
            <a:headEnd type="arrow"/>
            <a:tailEnd type="non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2209800" y="3203246"/>
            <a:ext cx="1238672" cy="369332"/>
          </a:xfrm>
          <a:prstGeom prst="rect">
            <a:avLst/>
          </a:prstGeom>
          <a:noFill/>
        </p:spPr>
        <p:txBody>
          <a:bodyPr wrap="none" rtlCol="0">
            <a:spAutoFit/>
          </a:bodyPr>
          <a:lstStyle/>
          <a:p>
            <a:r>
              <a:rPr lang="en-US" dirty="0" smtClean="0"/>
              <a:t>Fetch Cycle</a:t>
            </a:r>
            <a:endParaRPr lang="en-US" dirty="0"/>
          </a:p>
        </p:txBody>
      </p:sp>
      <p:sp>
        <p:nvSpPr>
          <p:cNvPr id="34" name="TextBox 33"/>
          <p:cNvSpPr txBox="1"/>
          <p:nvPr/>
        </p:nvSpPr>
        <p:spPr>
          <a:xfrm>
            <a:off x="4572000" y="3200400"/>
            <a:ext cx="1458733" cy="369332"/>
          </a:xfrm>
          <a:prstGeom prst="rect">
            <a:avLst/>
          </a:prstGeom>
          <a:noFill/>
        </p:spPr>
        <p:txBody>
          <a:bodyPr wrap="none" rtlCol="0">
            <a:spAutoFit/>
          </a:bodyPr>
          <a:lstStyle/>
          <a:p>
            <a:r>
              <a:rPr lang="en-US" dirty="0" smtClean="0"/>
              <a:t>Execute Cycle</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7626"/>
            <a:ext cx="8153400" cy="6647974"/>
          </a:xfrm>
          <a:prstGeom prst="rect">
            <a:avLst/>
          </a:prstGeom>
          <a:noFill/>
        </p:spPr>
        <p:txBody>
          <a:bodyPr wrap="square" rtlCol="0">
            <a:spAutoFit/>
          </a:bodyPr>
          <a:lstStyle/>
          <a:p>
            <a:pPr algn="just">
              <a:spcBef>
                <a:spcPts val="600"/>
              </a:spcBef>
              <a:spcAft>
                <a:spcPts val="600"/>
              </a:spcAft>
              <a:buFont typeface="Wingdings" pitchFamily="2" charset="2"/>
              <a:buChar char="Ø"/>
            </a:pPr>
            <a:r>
              <a:rPr lang="en-US" sz="2000" dirty="0" smtClean="0">
                <a:solidFill>
                  <a:schemeClr val="accent2">
                    <a:lumMod val="50000"/>
                  </a:schemeClr>
                </a:solidFill>
                <a:latin typeface="Verdana" pitchFamily="34" charset="0"/>
                <a:ea typeface="Verdana" pitchFamily="34" charset="0"/>
                <a:cs typeface="Verdana" pitchFamily="34" charset="0"/>
              </a:rPr>
              <a:t>     It can also depict in following four steps:</a:t>
            </a:r>
          </a:p>
          <a:p>
            <a:pPr marL="457200" indent="-457200" algn="just">
              <a:spcBef>
                <a:spcPts val="600"/>
              </a:spcBef>
              <a:spcAft>
                <a:spcPts val="600"/>
              </a:spcAft>
              <a:buAutoNum type="arabicPeriod"/>
            </a:pPr>
            <a:r>
              <a:rPr lang="en-US" sz="2000" dirty="0" smtClean="0">
                <a:solidFill>
                  <a:schemeClr val="accent2">
                    <a:lumMod val="50000"/>
                  </a:schemeClr>
                </a:solidFill>
                <a:latin typeface="Verdana" pitchFamily="34" charset="0"/>
                <a:ea typeface="Verdana" pitchFamily="34" charset="0"/>
                <a:cs typeface="Verdana" pitchFamily="34" charset="0"/>
              </a:rPr>
              <a:t>Fetch the Instruction</a:t>
            </a:r>
          </a:p>
          <a:p>
            <a:pPr marL="914400" lvl="1" indent="-457200" algn="just">
              <a:spcBef>
                <a:spcPts val="600"/>
              </a:spcBef>
              <a:spcAft>
                <a:spcPts val="600"/>
              </a:spcAft>
              <a:buFont typeface="Wingdings" pitchFamily="2" charset="2"/>
              <a:buChar char="v"/>
            </a:pPr>
            <a:r>
              <a:rPr lang="en-US" dirty="0" smtClean="0">
                <a:solidFill>
                  <a:srgbClr val="1D13DD"/>
                </a:solidFill>
                <a:latin typeface="Verdana" pitchFamily="34" charset="0"/>
                <a:ea typeface="Verdana" pitchFamily="34" charset="0"/>
                <a:cs typeface="Verdana" pitchFamily="34" charset="0"/>
              </a:rPr>
              <a:t>PC stores the address of Instruction to be executed</a:t>
            </a:r>
          </a:p>
          <a:p>
            <a:pPr marL="914400" lvl="1" indent="-457200" algn="just">
              <a:spcBef>
                <a:spcPts val="600"/>
              </a:spcBef>
              <a:spcAft>
                <a:spcPts val="600"/>
              </a:spcAft>
              <a:buFont typeface="Wingdings" pitchFamily="2" charset="2"/>
              <a:buChar char="v"/>
            </a:pPr>
            <a:r>
              <a:rPr lang="en-US" dirty="0" smtClean="0">
                <a:solidFill>
                  <a:srgbClr val="1D13DD"/>
                </a:solidFill>
                <a:latin typeface="Verdana" pitchFamily="34" charset="0"/>
                <a:ea typeface="Verdana" pitchFamily="34" charset="0"/>
                <a:cs typeface="Verdana" pitchFamily="34" charset="0"/>
              </a:rPr>
              <a:t>Data bus fetches the data from above mentioned address from MAR and moves it to MBR then the MBR sends it to IR via Data bus for decoding the instruction to machine language</a:t>
            </a:r>
          </a:p>
          <a:p>
            <a:pPr marL="914400" lvl="1" indent="-457200" algn="just">
              <a:spcBef>
                <a:spcPts val="600"/>
              </a:spcBef>
              <a:spcAft>
                <a:spcPts val="600"/>
              </a:spcAft>
              <a:buFont typeface="Wingdings" pitchFamily="2" charset="2"/>
              <a:buChar char="v"/>
            </a:pPr>
            <a:r>
              <a:rPr lang="en-US" dirty="0" smtClean="0">
                <a:solidFill>
                  <a:srgbClr val="1D13DD"/>
                </a:solidFill>
                <a:latin typeface="Verdana" pitchFamily="34" charset="0"/>
                <a:ea typeface="Verdana" pitchFamily="34" charset="0"/>
                <a:cs typeface="Verdana" pitchFamily="34" charset="0"/>
              </a:rPr>
              <a:t>Increments the PC counter </a:t>
            </a:r>
          </a:p>
          <a:p>
            <a:pPr marL="457200" indent="-457200" algn="just">
              <a:spcBef>
                <a:spcPts val="600"/>
              </a:spcBef>
              <a:spcAft>
                <a:spcPts val="600"/>
              </a:spcAft>
              <a:buAutoNum type="arabicPeriod"/>
            </a:pPr>
            <a:r>
              <a:rPr lang="en-US" sz="2000" dirty="0" smtClean="0">
                <a:solidFill>
                  <a:schemeClr val="accent2">
                    <a:lumMod val="50000"/>
                  </a:schemeClr>
                </a:solidFill>
                <a:latin typeface="Verdana" pitchFamily="34" charset="0"/>
                <a:ea typeface="Verdana" pitchFamily="34" charset="0"/>
                <a:cs typeface="Verdana" pitchFamily="34" charset="0"/>
              </a:rPr>
              <a:t>Decode the Instruction</a:t>
            </a:r>
          </a:p>
          <a:p>
            <a:pPr marL="914400" lvl="1" indent="-457200" algn="just">
              <a:spcBef>
                <a:spcPts val="600"/>
              </a:spcBef>
              <a:spcAft>
                <a:spcPts val="600"/>
              </a:spcAft>
              <a:buFont typeface="Wingdings" pitchFamily="2" charset="2"/>
              <a:buChar char="v"/>
            </a:pPr>
            <a:r>
              <a:rPr lang="en-US" dirty="0" smtClean="0">
                <a:solidFill>
                  <a:srgbClr val="1D13DD"/>
                </a:solidFill>
                <a:latin typeface="Verdana" pitchFamily="34" charset="0"/>
                <a:ea typeface="Verdana" pitchFamily="34" charset="0"/>
                <a:cs typeface="Verdana" pitchFamily="34" charset="0"/>
              </a:rPr>
              <a:t>The decoder program stored in memory decodes the instruction at IR</a:t>
            </a:r>
          </a:p>
          <a:p>
            <a:pPr marL="914400" lvl="1" indent="-457200" algn="just">
              <a:spcBef>
                <a:spcPts val="600"/>
              </a:spcBef>
              <a:spcAft>
                <a:spcPts val="600"/>
              </a:spcAft>
              <a:buFont typeface="Wingdings" pitchFamily="2" charset="2"/>
              <a:buChar char="v"/>
            </a:pPr>
            <a:r>
              <a:rPr lang="en-US" dirty="0" smtClean="0">
                <a:solidFill>
                  <a:srgbClr val="1D13DD"/>
                </a:solidFill>
                <a:latin typeface="Verdana" pitchFamily="34" charset="0"/>
                <a:ea typeface="Verdana" pitchFamily="34" charset="0"/>
                <a:cs typeface="Verdana" pitchFamily="34" charset="0"/>
              </a:rPr>
              <a:t>The decoded instruction stored in general purpose register</a:t>
            </a:r>
            <a:endParaRPr lang="en-US" sz="2400" dirty="0" smtClean="0">
              <a:solidFill>
                <a:schemeClr val="accent2">
                  <a:lumMod val="50000"/>
                </a:schemeClr>
              </a:solidFill>
              <a:latin typeface="Verdana" pitchFamily="34" charset="0"/>
              <a:ea typeface="Verdana" pitchFamily="34" charset="0"/>
              <a:cs typeface="Verdana" pitchFamily="34" charset="0"/>
            </a:endParaRPr>
          </a:p>
          <a:p>
            <a:pPr marL="457200" indent="-457200" algn="just">
              <a:spcBef>
                <a:spcPts val="600"/>
              </a:spcBef>
              <a:spcAft>
                <a:spcPts val="600"/>
              </a:spcAft>
              <a:buAutoNum type="arabicPeriod"/>
            </a:pPr>
            <a:r>
              <a:rPr lang="en-US" sz="2000" dirty="0" smtClean="0">
                <a:solidFill>
                  <a:schemeClr val="accent2">
                    <a:lumMod val="50000"/>
                  </a:schemeClr>
                </a:solidFill>
                <a:latin typeface="Verdana" pitchFamily="34" charset="0"/>
                <a:ea typeface="Verdana" pitchFamily="34" charset="0"/>
                <a:cs typeface="Verdana" pitchFamily="34" charset="0"/>
              </a:rPr>
              <a:t>Execute the Instruction</a:t>
            </a:r>
          </a:p>
          <a:p>
            <a:pPr marL="914400" lvl="1" indent="-457200" algn="just">
              <a:spcBef>
                <a:spcPts val="600"/>
              </a:spcBef>
              <a:spcAft>
                <a:spcPts val="600"/>
              </a:spcAft>
              <a:buFont typeface="Wingdings" pitchFamily="2" charset="2"/>
              <a:buChar char="v"/>
            </a:pPr>
            <a:r>
              <a:rPr lang="en-US" dirty="0" smtClean="0">
                <a:solidFill>
                  <a:srgbClr val="1D13DD"/>
                </a:solidFill>
                <a:latin typeface="Verdana" pitchFamily="34" charset="0"/>
                <a:ea typeface="Verdana" pitchFamily="34" charset="0"/>
                <a:cs typeface="Verdana" pitchFamily="34" charset="0"/>
              </a:rPr>
              <a:t>The control unit sends the decoded instruction to proper part of CPU for execution</a:t>
            </a:r>
            <a:endParaRPr lang="en-US" sz="2400" dirty="0" smtClean="0">
              <a:solidFill>
                <a:schemeClr val="accent2">
                  <a:lumMod val="50000"/>
                </a:schemeClr>
              </a:solidFill>
              <a:latin typeface="Verdana" pitchFamily="34" charset="0"/>
              <a:ea typeface="Verdana" pitchFamily="34" charset="0"/>
              <a:cs typeface="Verdana" pitchFamily="34" charset="0"/>
            </a:endParaRPr>
          </a:p>
          <a:p>
            <a:pPr marL="457200" indent="-457200" algn="just">
              <a:spcBef>
                <a:spcPts val="600"/>
              </a:spcBef>
              <a:spcAft>
                <a:spcPts val="600"/>
              </a:spcAft>
              <a:buAutoNum type="arabicPeriod"/>
            </a:pPr>
            <a:r>
              <a:rPr lang="en-US" sz="2000" dirty="0" smtClean="0">
                <a:solidFill>
                  <a:schemeClr val="accent2">
                    <a:lumMod val="50000"/>
                  </a:schemeClr>
                </a:solidFill>
                <a:latin typeface="Verdana" pitchFamily="34" charset="0"/>
                <a:ea typeface="Verdana" pitchFamily="34" charset="0"/>
                <a:cs typeface="Verdana" pitchFamily="34" charset="0"/>
              </a:rPr>
              <a:t>Store the Result</a:t>
            </a:r>
          </a:p>
          <a:p>
            <a:pPr marL="914400" lvl="1" indent="-457200" algn="just">
              <a:spcBef>
                <a:spcPts val="600"/>
              </a:spcBef>
              <a:spcAft>
                <a:spcPts val="600"/>
              </a:spcAft>
              <a:buFont typeface="Wingdings" pitchFamily="2" charset="2"/>
              <a:buChar char="v"/>
            </a:pPr>
            <a:r>
              <a:rPr lang="en-US" dirty="0" smtClean="0">
                <a:solidFill>
                  <a:srgbClr val="1D13DD"/>
                </a:solidFill>
                <a:latin typeface="Verdana" pitchFamily="34" charset="0"/>
                <a:ea typeface="Verdana" pitchFamily="34" charset="0"/>
                <a:cs typeface="Verdana" pitchFamily="34" charset="0"/>
              </a:rPr>
              <a:t>The result is delivered to main memory or output device</a:t>
            </a:r>
            <a:endParaRPr lang="en-US" sz="2400" dirty="0" smtClean="0">
              <a:solidFill>
                <a:schemeClr val="accent2">
                  <a:lumMod val="50000"/>
                </a:schemeClr>
              </a:solidFill>
              <a:latin typeface="Verdana" pitchFamily="34" charset="0"/>
              <a:ea typeface="Verdana" pitchFamily="34" charset="0"/>
              <a:cs typeface="Verdana"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76845"/>
            <a:ext cx="8153400" cy="5847755"/>
          </a:xfrm>
          <a:prstGeom prst="rect">
            <a:avLst/>
          </a:prstGeom>
          <a:noFill/>
        </p:spPr>
        <p:txBody>
          <a:bodyPr wrap="square" rtlCol="0">
            <a:spAutoFit/>
          </a:bodyPr>
          <a:lstStyle/>
          <a:p>
            <a:pPr algn="just">
              <a:spcBef>
                <a:spcPts val="600"/>
              </a:spcBef>
              <a:spcAft>
                <a:spcPts val="600"/>
              </a:spcAft>
              <a:buFont typeface="Wingdings" pitchFamily="2" charset="2"/>
              <a:buChar char="Ø"/>
            </a:pPr>
            <a:r>
              <a:rPr lang="en-US" sz="2400" dirty="0" smtClean="0">
                <a:solidFill>
                  <a:schemeClr val="accent2">
                    <a:lumMod val="50000"/>
                  </a:schemeClr>
                </a:solidFill>
                <a:latin typeface="Verdana" pitchFamily="34" charset="0"/>
                <a:ea typeface="Verdana" pitchFamily="34" charset="0"/>
                <a:cs typeface="Verdana" pitchFamily="34" charset="0"/>
              </a:rPr>
              <a:t>     Fetch Cycle</a:t>
            </a: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Necessary steps taken to fetch an instruction from memory constitutes Fetch Cycle</a:t>
            </a: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The time for fetching an instruction is fixed</a:t>
            </a: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PC holds the next instruction to be executed which is transferred to the MAR </a:t>
            </a:r>
          </a:p>
          <a:p>
            <a:pPr marL="914400" lvl="1" indent="-457200" algn="ctr">
              <a:spcBef>
                <a:spcPts val="600"/>
              </a:spcBef>
              <a:spcAft>
                <a:spcPts val="600"/>
              </a:spcAft>
            </a:pPr>
            <a:r>
              <a:rPr lang="en-US" sz="2000" dirty="0" smtClean="0">
                <a:solidFill>
                  <a:srgbClr val="FF0000"/>
                </a:solidFill>
                <a:latin typeface="Verdana" pitchFamily="34" charset="0"/>
                <a:ea typeface="Verdana" pitchFamily="34" charset="0"/>
                <a:cs typeface="Verdana" pitchFamily="34" charset="0"/>
              </a:rPr>
              <a:t>PC =&gt; MAR</a:t>
            </a: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The Instruction received on the MAR are transferred to MBR via data bus</a:t>
            </a:r>
          </a:p>
          <a:p>
            <a:pPr marL="914400" lvl="1" indent="-457200" algn="ctr">
              <a:spcBef>
                <a:spcPts val="600"/>
              </a:spcBef>
              <a:spcAft>
                <a:spcPts val="600"/>
              </a:spcAft>
            </a:pPr>
            <a:r>
              <a:rPr lang="en-US" sz="2000" dirty="0" smtClean="0">
                <a:solidFill>
                  <a:srgbClr val="FF0000"/>
                </a:solidFill>
                <a:latin typeface="Verdana" pitchFamily="34" charset="0"/>
                <a:ea typeface="Verdana" pitchFamily="34" charset="0"/>
                <a:cs typeface="Verdana" pitchFamily="34" charset="0"/>
              </a:rPr>
              <a:t>MAR=&gt;Memory(Data Bus)=&gt;MBR</a:t>
            </a:r>
            <a:endParaRPr lang="en-US" sz="2000" dirty="0" smtClean="0">
              <a:solidFill>
                <a:srgbClr val="1D13DD"/>
              </a:solidFill>
              <a:latin typeface="Verdana" pitchFamily="34" charset="0"/>
              <a:ea typeface="Verdana" pitchFamily="34" charset="0"/>
              <a:cs typeface="Verdana" pitchFamily="34" charset="0"/>
            </a:endParaRP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This cycle ends with the transfer from MBR to IR as well as incrementing the PC</a:t>
            </a:r>
          </a:p>
          <a:p>
            <a:pPr marL="914400" lvl="1" indent="-457200" algn="ctr">
              <a:spcBef>
                <a:spcPts val="600"/>
              </a:spcBef>
              <a:spcAft>
                <a:spcPts val="600"/>
              </a:spcAft>
            </a:pPr>
            <a:r>
              <a:rPr lang="en-US" sz="2000" dirty="0" smtClean="0">
                <a:solidFill>
                  <a:srgbClr val="FF0000"/>
                </a:solidFill>
                <a:latin typeface="Verdana" pitchFamily="34" charset="0"/>
                <a:ea typeface="Verdana" pitchFamily="34" charset="0"/>
                <a:cs typeface="Verdana" pitchFamily="34" charset="0"/>
              </a:rPr>
              <a:t>MBR =&gt; IR</a:t>
            </a:r>
          </a:p>
          <a:p>
            <a:pPr marL="914400" lvl="1" indent="-457200" algn="ctr">
              <a:spcBef>
                <a:spcPts val="600"/>
              </a:spcBef>
              <a:spcAft>
                <a:spcPts val="600"/>
              </a:spcAft>
            </a:pPr>
            <a:r>
              <a:rPr lang="en-US" sz="2000" dirty="0" smtClean="0">
                <a:solidFill>
                  <a:srgbClr val="FF0000"/>
                </a:solidFill>
                <a:latin typeface="Verdana" pitchFamily="34" charset="0"/>
                <a:ea typeface="Verdana" pitchFamily="34" charset="0"/>
                <a:cs typeface="Verdana" pitchFamily="34" charset="0"/>
              </a:rPr>
              <a:t>PC =&gt; PC + 1</a:t>
            </a:r>
            <a:endParaRPr lang="en-US" sz="2000" dirty="0" smtClean="0">
              <a:solidFill>
                <a:srgbClr val="1D13DD"/>
              </a:solidFill>
              <a:latin typeface="Verdana" pitchFamily="34" charset="0"/>
              <a:ea typeface="Verdana" pitchFamily="34" charset="0"/>
              <a:cs typeface="Verdana"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0"/>
            <a:ext cx="8153400" cy="6694140"/>
          </a:xfrm>
          <a:prstGeom prst="rect">
            <a:avLst/>
          </a:prstGeom>
          <a:noFill/>
        </p:spPr>
        <p:txBody>
          <a:bodyPr wrap="square" rtlCol="0">
            <a:spAutoFit/>
          </a:bodyPr>
          <a:lstStyle/>
          <a:p>
            <a:pPr algn="just">
              <a:spcBef>
                <a:spcPts val="600"/>
              </a:spcBef>
              <a:spcAft>
                <a:spcPts val="600"/>
              </a:spcAft>
              <a:buFont typeface="Wingdings" pitchFamily="2" charset="2"/>
              <a:buChar char="Ø"/>
            </a:pPr>
            <a:r>
              <a:rPr lang="en-US" sz="2400" dirty="0" smtClean="0">
                <a:solidFill>
                  <a:schemeClr val="accent2">
                    <a:lumMod val="50000"/>
                  </a:schemeClr>
                </a:solidFill>
                <a:latin typeface="Verdana" pitchFamily="34" charset="0"/>
                <a:ea typeface="Verdana" pitchFamily="34" charset="0"/>
                <a:cs typeface="Verdana" pitchFamily="34" charset="0"/>
              </a:rPr>
              <a:t>     Execute Cycle</a:t>
            </a: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Necessary steps taken to get data if any in memory and to perform specific operation mentioned in the instruction; constitutes an execute cycle</a:t>
            </a: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The time to execute decoded instruction is varied instruction by instruction as per the type of instruction</a:t>
            </a: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There is a decode program, which decodes the instruction located on the IR</a:t>
            </a:r>
          </a:p>
          <a:p>
            <a:pPr marL="914400" lvl="1" indent="-457200" algn="ctr"/>
            <a:r>
              <a:rPr lang="en-US" sz="2000" dirty="0" smtClean="0">
                <a:solidFill>
                  <a:srgbClr val="FF0000"/>
                </a:solidFill>
                <a:latin typeface="Verdana" pitchFamily="34" charset="0"/>
                <a:ea typeface="Verdana" pitchFamily="34" charset="0"/>
                <a:cs typeface="Verdana" pitchFamily="34" charset="0"/>
              </a:rPr>
              <a:t>IR =&gt; decode circuitry</a:t>
            </a: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If the operand mentioned in decoded instruction is available in the general purpose register then the execution performed immediately otherwise CU performs necessary actions to relocate the instruction on other register</a:t>
            </a:r>
          </a:p>
          <a:p>
            <a:pPr marL="914400" lvl="1" indent="-457200" algn="ctr"/>
            <a:r>
              <a:rPr lang="en-US" sz="2000" dirty="0" smtClean="0">
                <a:solidFill>
                  <a:srgbClr val="FF0000"/>
                </a:solidFill>
                <a:latin typeface="Verdana" pitchFamily="34" charset="0"/>
                <a:ea typeface="Verdana" pitchFamily="34" charset="0"/>
                <a:cs typeface="Verdana" pitchFamily="34" charset="0"/>
              </a:rPr>
              <a:t>If operand is in general purpose register</a:t>
            </a:r>
          </a:p>
          <a:p>
            <a:pPr marL="914400" lvl="1" indent="-457200" algn="ctr"/>
            <a:r>
              <a:rPr lang="en-US" sz="2000" dirty="0" smtClean="0">
                <a:solidFill>
                  <a:srgbClr val="FF0000"/>
                </a:solidFill>
                <a:latin typeface="Verdana" pitchFamily="34" charset="0"/>
                <a:ea typeface="Verdana" pitchFamily="34" charset="0"/>
                <a:cs typeface="Verdana" pitchFamily="34" charset="0"/>
              </a:rPr>
              <a:t>Executes instruction</a:t>
            </a:r>
          </a:p>
          <a:p>
            <a:pPr marL="914400" lvl="1" indent="-457200" algn="ctr"/>
            <a:r>
              <a:rPr lang="en-US" sz="2000" dirty="0" smtClean="0">
                <a:solidFill>
                  <a:srgbClr val="FF0000"/>
                </a:solidFill>
                <a:latin typeface="Verdana" pitchFamily="34" charset="0"/>
                <a:ea typeface="Verdana" pitchFamily="34" charset="0"/>
                <a:cs typeface="Verdana" pitchFamily="34" charset="0"/>
              </a:rPr>
              <a:t>Else					</a:t>
            </a:r>
          </a:p>
          <a:p>
            <a:pPr marL="914400" lvl="1" indent="-457200" algn="ctr"/>
            <a:r>
              <a:rPr lang="en-US" sz="2000" dirty="0" smtClean="0">
                <a:solidFill>
                  <a:srgbClr val="FF0000"/>
                </a:solidFill>
                <a:latin typeface="Verdana" pitchFamily="34" charset="0"/>
                <a:ea typeface="Verdana" pitchFamily="34" charset="0"/>
                <a:cs typeface="Verdana" pitchFamily="34" charset="0"/>
              </a:rPr>
              <a:t>CU relocates the instruction </a:t>
            </a:r>
          </a:p>
          <a:p>
            <a:pPr marL="914400" lvl="1" indent="-457200" algn="ctr"/>
            <a:r>
              <a:rPr lang="en-US" sz="2000" dirty="0" smtClean="0">
                <a:solidFill>
                  <a:srgbClr val="FF0000"/>
                </a:solidFill>
                <a:latin typeface="Verdana" pitchFamily="34" charset="0"/>
                <a:ea typeface="Verdana" pitchFamily="34" charset="0"/>
                <a:cs typeface="Verdana" pitchFamily="34" charset="0"/>
              </a:rPr>
              <a:t>and Executes the instruction</a:t>
            </a:r>
            <a:endParaRPr lang="en-US" sz="2000" dirty="0" smtClean="0">
              <a:solidFill>
                <a:srgbClr val="1D13DD"/>
              </a:solidFill>
              <a:latin typeface="Verdana" pitchFamily="34" charset="0"/>
              <a:ea typeface="Verdana" pitchFamily="34" charset="0"/>
              <a:cs typeface="Verdana"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743664"/>
            <a:ext cx="8153400" cy="5047536"/>
          </a:xfrm>
          <a:prstGeom prst="rect">
            <a:avLst/>
          </a:prstGeom>
          <a:noFill/>
        </p:spPr>
        <p:txBody>
          <a:bodyPr wrap="square" rtlCol="0">
            <a:spAutoFit/>
          </a:bodyPr>
          <a:lstStyle/>
          <a:p>
            <a:pPr algn="just">
              <a:spcBef>
                <a:spcPts val="600"/>
              </a:spcBef>
              <a:spcAft>
                <a:spcPts val="600"/>
              </a:spcAft>
              <a:buFont typeface="Wingdings" pitchFamily="2" charset="2"/>
              <a:buChar char="Ø"/>
            </a:pPr>
            <a:r>
              <a:rPr lang="en-US" sz="2400" dirty="0" smtClean="0">
                <a:solidFill>
                  <a:schemeClr val="accent2">
                    <a:lumMod val="50000"/>
                  </a:schemeClr>
                </a:solidFill>
                <a:latin typeface="Verdana" pitchFamily="34" charset="0"/>
                <a:ea typeface="Verdana" pitchFamily="34" charset="0"/>
                <a:cs typeface="Verdana" pitchFamily="34" charset="0"/>
              </a:rPr>
              <a:t>  Clock Cycle</a:t>
            </a: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The time interval between two consecutive clock pulses of system clock</a:t>
            </a:r>
          </a:p>
          <a:p>
            <a:pPr marL="457200" indent="-457200">
              <a:spcBef>
                <a:spcPts val="600"/>
              </a:spcBef>
              <a:spcAft>
                <a:spcPts val="600"/>
              </a:spcAft>
              <a:buFont typeface="Wingdings" pitchFamily="2" charset="2"/>
              <a:buChar char="Ø"/>
            </a:pPr>
            <a:r>
              <a:rPr lang="en-US" sz="2400" dirty="0" smtClean="0">
                <a:solidFill>
                  <a:schemeClr val="accent2">
                    <a:lumMod val="50000"/>
                  </a:schemeClr>
                </a:solidFill>
                <a:latin typeface="Verdana" pitchFamily="34" charset="0"/>
                <a:ea typeface="Verdana" pitchFamily="34" charset="0"/>
                <a:cs typeface="Verdana" pitchFamily="34" charset="0"/>
              </a:rPr>
              <a:t>Wait Cycle</a:t>
            </a:r>
            <a:endParaRPr lang="en-US" sz="2400" dirty="0" smtClean="0">
              <a:solidFill>
                <a:srgbClr val="1D13DD"/>
              </a:solidFill>
              <a:latin typeface="Verdana" pitchFamily="34" charset="0"/>
              <a:ea typeface="Verdana" pitchFamily="34" charset="0"/>
              <a:cs typeface="Verdana" pitchFamily="34" charset="0"/>
            </a:endParaRP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The clock cycle for which CPU waits</a:t>
            </a: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It depend on the memory as well as the instruction</a:t>
            </a:r>
          </a:p>
          <a:p>
            <a:pPr marL="457200" indent="-457200" algn="just">
              <a:spcBef>
                <a:spcPts val="600"/>
              </a:spcBef>
              <a:spcAft>
                <a:spcPts val="600"/>
              </a:spcAft>
              <a:buFont typeface="Wingdings" pitchFamily="2" charset="2"/>
              <a:buChar char="Ø"/>
            </a:pPr>
            <a:r>
              <a:rPr lang="en-US" sz="2400" dirty="0" smtClean="0">
                <a:solidFill>
                  <a:schemeClr val="accent2">
                    <a:lumMod val="50000"/>
                  </a:schemeClr>
                </a:solidFill>
                <a:latin typeface="Verdana" pitchFamily="34" charset="0"/>
                <a:ea typeface="Verdana" pitchFamily="34" charset="0"/>
                <a:cs typeface="Verdana" pitchFamily="34" charset="0"/>
              </a:rPr>
              <a:t>Machine Cycle</a:t>
            </a: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The necessary steps carried out to perform operation of accessing memory or any I/o devices constitutes a machine cycle</a:t>
            </a:r>
          </a:p>
          <a:p>
            <a:pPr marL="914400" lvl="1" indent="-457200" algn="just">
              <a:spcBef>
                <a:spcPts val="600"/>
              </a:spcBef>
              <a:spcAft>
                <a:spcPts val="600"/>
              </a:spcAft>
              <a:buFont typeface="Wingdings" pitchFamily="2" charset="2"/>
              <a:buChar char="v"/>
            </a:pPr>
            <a:r>
              <a:rPr lang="en-US" sz="2000" dirty="0" smtClean="0">
                <a:solidFill>
                  <a:srgbClr val="1D13DD"/>
                </a:solidFill>
                <a:latin typeface="Verdana" pitchFamily="34" charset="0"/>
                <a:ea typeface="Verdana" pitchFamily="34" charset="0"/>
                <a:cs typeface="Verdana" pitchFamily="34" charset="0"/>
              </a:rPr>
              <a:t>The necessary steps carried out to perform fetch, read or write operation constitutes a machine cycle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533400"/>
            <a:ext cx="8153400" cy="2349361"/>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Ø"/>
            </a:pPr>
            <a:r>
              <a:rPr lang="en-US" sz="2400" dirty="0" smtClean="0">
                <a:solidFill>
                  <a:srgbClr val="C00000"/>
                </a:solidFill>
              </a:rPr>
              <a:t> 	CPU Chip</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Main component of motherboard</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Varies from PC to PC according to models</a:t>
            </a:r>
          </a:p>
          <a:p>
            <a:pPr>
              <a:lnSpc>
                <a:spcPts val="3500"/>
              </a:lnSpc>
              <a:spcBef>
                <a:spcPts val="600"/>
              </a:spcBef>
              <a:spcAft>
                <a:spcPts val="600"/>
              </a:spcAft>
              <a:buFont typeface="Arial" pitchFamily="34" charset="0"/>
              <a:buChar char="•"/>
            </a:pPr>
            <a:r>
              <a:rPr lang="en-US" sz="2400" dirty="0" smtClean="0">
                <a:solidFill>
                  <a:srgbClr val="C00000"/>
                </a:solidFill>
              </a:rPr>
              <a:t>     It processes the data and controls the function of PC</a:t>
            </a:r>
          </a:p>
        </p:txBody>
      </p:sp>
      <p:pic>
        <p:nvPicPr>
          <p:cNvPr id="5" name="Picture 4" descr="cpu chip.jpg"/>
          <p:cNvPicPr>
            <a:picLocks noChangeAspect="1"/>
          </p:cNvPicPr>
          <p:nvPr/>
        </p:nvPicPr>
        <p:blipFill>
          <a:blip r:embed="rId2"/>
          <a:stretch>
            <a:fillRect/>
          </a:stretch>
        </p:blipFill>
        <p:spPr>
          <a:xfrm>
            <a:off x="3276600" y="3657600"/>
            <a:ext cx="2276475" cy="20097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33400"/>
            <a:ext cx="8153400" cy="2195473"/>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Ø"/>
            </a:pPr>
            <a:r>
              <a:rPr lang="en-US" sz="2400" dirty="0" smtClean="0">
                <a:solidFill>
                  <a:srgbClr val="C00000"/>
                </a:solidFill>
              </a:rPr>
              <a:t> 	Co-Processor Chip</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Helps the CPU chip</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There are various Co-Processor chips like math co-processor chip, logical co-processor chip </a:t>
            </a:r>
          </a:p>
        </p:txBody>
      </p:sp>
      <p:pic>
        <p:nvPicPr>
          <p:cNvPr id="4" name="Picture 3" descr="coProcesor chip.jpg"/>
          <p:cNvPicPr>
            <a:picLocks noChangeAspect="1"/>
          </p:cNvPicPr>
          <p:nvPr/>
        </p:nvPicPr>
        <p:blipFill>
          <a:blip r:embed="rId2"/>
          <a:stretch>
            <a:fillRect/>
          </a:stretch>
        </p:blipFill>
        <p:spPr>
          <a:xfrm>
            <a:off x="3338512" y="3562350"/>
            <a:ext cx="2466975" cy="18478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33400"/>
            <a:ext cx="8153400" cy="4606389"/>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Ø"/>
            </a:pPr>
            <a:r>
              <a:rPr lang="en-US" sz="2400" dirty="0" smtClean="0">
                <a:solidFill>
                  <a:srgbClr val="C00000"/>
                </a:solidFill>
              </a:rPr>
              <a:t> 	Memory Chips</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Physically installed on the motherboard by 3 different methods.</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DIP: Dual Inline Packaging Method</a:t>
            </a:r>
          </a:p>
          <a:p>
            <a:pPr>
              <a:lnSpc>
                <a:spcPts val="3500"/>
              </a:lnSpc>
              <a:spcBef>
                <a:spcPts val="600"/>
              </a:spcBef>
              <a:spcAft>
                <a:spcPts val="600"/>
              </a:spcAft>
            </a:pPr>
            <a:endParaRPr lang="en-US" sz="2400" dirty="0" smtClean="0">
              <a:solidFill>
                <a:srgbClr val="C00000"/>
              </a:solidFill>
            </a:endParaRPr>
          </a:p>
          <a:p>
            <a:pPr>
              <a:lnSpc>
                <a:spcPts val="3500"/>
              </a:lnSpc>
              <a:spcBef>
                <a:spcPts val="600"/>
              </a:spcBef>
              <a:spcAft>
                <a:spcPts val="600"/>
              </a:spcAft>
              <a:buFont typeface="Arial" pitchFamily="34" charset="0"/>
              <a:buChar char="•"/>
            </a:pPr>
            <a:r>
              <a:rPr lang="en-US" sz="2400" dirty="0" smtClean="0">
                <a:solidFill>
                  <a:srgbClr val="C00000"/>
                </a:solidFill>
              </a:rPr>
              <a:t>     SIMM: Single Inline Memory Module Package</a:t>
            </a:r>
          </a:p>
          <a:p>
            <a:pPr>
              <a:lnSpc>
                <a:spcPts val="3500"/>
              </a:lnSpc>
              <a:spcBef>
                <a:spcPts val="600"/>
              </a:spcBef>
              <a:spcAft>
                <a:spcPts val="600"/>
              </a:spcAft>
            </a:pPr>
            <a:endParaRPr lang="en-US" sz="2400" dirty="0" smtClean="0">
              <a:solidFill>
                <a:srgbClr val="C00000"/>
              </a:solidFill>
            </a:endParaRPr>
          </a:p>
          <a:p>
            <a:pPr>
              <a:lnSpc>
                <a:spcPts val="3500"/>
              </a:lnSpc>
              <a:spcBef>
                <a:spcPts val="600"/>
              </a:spcBef>
              <a:spcAft>
                <a:spcPts val="600"/>
              </a:spcAft>
              <a:buFont typeface="Arial" pitchFamily="34" charset="0"/>
              <a:buChar char="•"/>
            </a:pPr>
            <a:r>
              <a:rPr lang="en-US" sz="2400" dirty="0" smtClean="0">
                <a:solidFill>
                  <a:srgbClr val="C00000"/>
                </a:solidFill>
              </a:rPr>
              <a:t>     SIPP: Single Inline Pin Package</a:t>
            </a:r>
          </a:p>
        </p:txBody>
      </p:sp>
      <p:pic>
        <p:nvPicPr>
          <p:cNvPr id="4" name="Picture 3" descr="dip.JPG"/>
          <p:cNvPicPr>
            <a:picLocks noChangeAspect="1"/>
          </p:cNvPicPr>
          <p:nvPr/>
        </p:nvPicPr>
        <p:blipFill>
          <a:blip r:embed="rId2"/>
          <a:stretch>
            <a:fillRect/>
          </a:stretch>
        </p:blipFill>
        <p:spPr>
          <a:xfrm>
            <a:off x="5995961" y="1752600"/>
            <a:ext cx="1966726" cy="1600200"/>
          </a:xfrm>
          <a:prstGeom prst="rect">
            <a:avLst/>
          </a:prstGeom>
        </p:spPr>
      </p:pic>
      <p:pic>
        <p:nvPicPr>
          <p:cNvPr id="5" name="Picture 4" descr="simm.jpg"/>
          <p:cNvPicPr>
            <a:picLocks noChangeAspect="1"/>
          </p:cNvPicPr>
          <p:nvPr/>
        </p:nvPicPr>
        <p:blipFill>
          <a:blip r:embed="rId3"/>
          <a:stretch>
            <a:fillRect/>
          </a:stretch>
        </p:blipFill>
        <p:spPr>
          <a:xfrm>
            <a:off x="6934200" y="3505200"/>
            <a:ext cx="1402492" cy="1371600"/>
          </a:xfrm>
          <a:prstGeom prst="rect">
            <a:avLst/>
          </a:prstGeom>
        </p:spPr>
      </p:pic>
      <p:pic>
        <p:nvPicPr>
          <p:cNvPr id="6" name="Picture 5" descr="SIPP.jpg"/>
          <p:cNvPicPr>
            <a:picLocks noChangeAspect="1"/>
          </p:cNvPicPr>
          <p:nvPr/>
        </p:nvPicPr>
        <p:blipFill>
          <a:blip r:embed="rId4"/>
          <a:stretch>
            <a:fillRect/>
          </a:stretch>
        </p:blipFill>
        <p:spPr>
          <a:xfrm>
            <a:off x="3429000" y="5105400"/>
            <a:ext cx="2286000" cy="8953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785134"/>
            <a:ext cx="3581400" cy="2939266"/>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Ø"/>
            </a:pPr>
            <a:r>
              <a:rPr lang="en-US" sz="2400" dirty="0" smtClean="0">
                <a:solidFill>
                  <a:srgbClr val="C00000"/>
                </a:solidFill>
              </a:rPr>
              <a:t> 	Expansion Slots</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Connectors on the motherboard which allow us to connect extra cards like: sound card, graphics card, hard disk.</a:t>
            </a:r>
          </a:p>
        </p:txBody>
      </p:sp>
      <p:pic>
        <p:nvPicPr>
          <p:cNvPr id="4" name="Picture 3" descr="exp slot.gif"/>
          <p:cNvPicPr>
            <a:picLocks noChangeAspect="1"/>
          </p:cNvPicPr>
          <p:nvPr/>
        </p:nvPicPr>
        <p:blipFill>
          <a:blip r:embed="rId2"/>
          <a:stretch>
            <a:fillRect/>
          </a:stretch>
        </p:blipFill>
        <p:spPr>
          <a:xfrm>
            <a:off x="4343400" y="1219200"/>
            <a:ext cx="4162425" cy="432407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371600"/>
            <a:ext cx="3962400" cy="3990836"/>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Ø"/>
            </a:pPr>
            <a:r>
              <a:rPr lang="en-US" sz="2400" dirty="0" smtClean="0">
                <a:solidFill>
                  <a:srgbClr val="C00000"/>
                </a:solidFill>
              </a:rPr>
              <a:t> 	Buses</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Different colored lines plotted on the motherboard which moves the information from one part of computer to the other part of computer.</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3 Types of bus are: Data Bus, Address Bus, Control Bus</a:t>
            </a:r>
          </a:p>
        </p:txBody>
      </p:sp>
      <p:pic>
        <p:nvPicPr>
          <p:cNvPr id="4" name="Picture 3" descr="buses.jpg"/>
          <p:cNvPicPr>
            <a:picLocks noChangeAspect="1"/>
          </p:cNvPicPr>
          <p:nvPr/>
        </p:nvPicPr>
        <p:blipFill>
          <a:blip r:embed="rId2"/>
          <a:stretch>
            <a:fillRect/>
          </a:stretch>
        </p:blipFill>
        <p:spPr>
          <a:xfrm>
            <a:off x="4419600" y="1752600"/>
            <a:ext cx="4343400" cy="334746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33400"/>
            <a:ext cx="8153400" cy="1592744"/>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Ø"/>
            </a:pPr>
            <a:r>
              <a:rPr lang="en-US" sz="2400" dirty="0" smtClean="0">
                <a:solidFill>
                  <a:srgbClr val="C00000"/>
                </a:solidFill>
              </a:rPr>
              <a:t> 	System Clock</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Used to synchronize the activities of the various components of computer.</a:t>
            </a:r>
          </a:p>
        </p:txBody>
      </p:sp>
      <p:sp>
        <p:nvSpPr>
          <p:cNvPr id="4" name="TextBox 3"/>
          <p:cNvSpPr txBox="1"/>
          <p:nvPr/>
        </p:nvSpPr>
        <p:spPr>
          <a:xfrm>
            <a:off x="533400" y="2217256"/>
            <a:ext cx="8153400" cy="1592744"/>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Ø"/>
            </a:pPr>
            <a:r>
              <a:rPr lang="en-US" sz="2400" dirty="0" smtClean="0">
                <a:solidFill>
                  <a:srgbClr val="C00000"/>
                </a:solidFill>
              </a:rPr>
              <a:t> 	ROM BIOS</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Stores the System Programs which performs supervisory and support tasks in computer.</a:t>
            </a:r>
          </a:p>
        </p:txBody>
      </p:sp>
      <p:sp>
        <p:nvSpPr>
          <p:cNvPr id="5" name="TextBox 4"/>
          <p:cNvSpPr txBox="1"/>
          <p:nvPr/>
        </p:nvSpPr>
        <p:spPr>
          <a:xfrm>
            <a:off x="533400" y="4122256"/>
            <a:ext cx="8153400" cy="1143903"/>
          </a:xfrm>
          <a:prstGeom prst="rect">
            <a:avLst/>
          </a:prstGeom>
          <a:noFill/>
        </p:spPr>
        <p:txBody>
          <a:bodyPr wrap="square" rtlCol="0">
            <a:spAutoFit/>
          </a:bodyPr>
          <a:lstStyle/>
          <a:p>
            <a:pPr>
              <a:lnSpc>
                <a:spcPts val="3500"/>
              </a:lnSpc>
              <a:spcBef>
                <a:spcPts val="600"/>
              </a:spcBef>
              <a:spcAft>
                <a:spcPts val="600"/>
              </a:spcAft>
              <a:buFont typeface="Wingdings" pitchFamily="2" charset="2"/>
              <a:buChar char="Ø"/>
            </a:pPr>
            <a:r>
              <a:rPr lang="en-US" sz="2400" dirty="0" smtClean="0">
                <a:solidFill>
                  <a:srgbClr val="C00000"/>
                </a:solidFill>
              </a:rPr>
              <a:t> 	Battery</a:t>
            </a:r>
          </a:p>
          <a:p>
            <a:pPr>
              <a:lnSpc>
                <a:spcPts val="3500"/>
              </a:lnSpc>
              <a:spcBef>
                <a:spcPts val="600"/>
              </a:spcBef>
              <a:spcAft>
                <a:spcPts val="600"/>
              </a:spcAft>
              <a:buFont typeface="Arial" pitchFamily="34" charset="0"/>
              <a:buChar char="•"/>
            </a:pPr>
            <a:r>
              <a:rPr lang="en-US" sz="2400" dirty="0">
                <a:solidFill>
                  <a:srgbClr val="C00000"/>
                </a:solidFill>
              </a:rPr>
              <a:t> </a:t>
            </a:r>
            <a:r>
              <a:rPr lang="en-US" sz="2400" dirty="0" smtClean="0">
                <a:solidFill>
                  <a:srgbClr val="C00000"/>
                </a:solidFill>
              </a:rPr>
              <a:t>    Used to power clock and BIOS.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405</TotalTime>
  <Words>1115</Words>
  <Application>Microsoft Office PowerPoint</Application>
  <PresentationFormat>On-screen Show (4:3)</PresentationFormat>
  <Paragraphs>170</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viraladmin</dc:creator>
  <cp:lastModifiedBy>admin</cp:lastModifiedBy>
  <cp:revision>55</cp:revision>
  <dcterms:created xsi:type="dcterms:W3CDTF">2013-08-05T09:28:00Z</dcterms:created>
  <dcterms:modified xsi:type="dcterms:W3CDTF">2017-08-11T06:15:39Z</dcterms:modified>
</cp:coreProperties>
</file>