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0"/>
  </p:notesMasterIdLst>
  <p:handoutMasterIdLst>
    <p:handoutMasterId r:id="rId51"/>
  </p:handoutMasterIdLst>
  <p:sldIdLst>
    <p:sldId id="261" r:id="rId2"/>
    <p:sldId id="263" r:id="rId3"/>
    <p:sldId id="264" r:id="rId4"/>
    <p:sldId id="265" r:id="rId5"/>
    <p:sldId id="267" r:id="rId6"/>
    <p:sldId id="268" r:id="rId7"/>
    <p:sldId id="269" r:id="rId8"/>
    <p:sldId id="266" r:id="rId9"/>
    <p:sldId id="270" r:id="rId10"/>
    <p:sldId id="271" r:id="rId11"/>
    <p:sldId id="272" r:id="rId12"/>
    <p:sldId id="273" r:id="rId13"/>
    <p:sldId id="274" r:id="rId14"/>
    <p:sldId id="302" r:id="rId15"/>
    <p:sldId id="301" r:id="rId16"/>
    <p:sldId id="275" r:id="rId17"/>
    <p:sldId id="303" r:id="rId18"/>
    <p:sldId id="304"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5" r:id="rId45"/>
    <p:sldId id="306" r:id="rId46"/>
    <p:sldId id="307" r:id="rId47"/>
    <p:sldId id="308" r:id="rId48"/>
    <p:sldId id="309" r:id="rId49"/>
  </p:sldIdLst>
  <p:sldSz cx="9144000" cy="6858000" type="screen4x3"/>
  <p:notesSz cx="7104063" cy="102346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E0FE7"/>
    <a:srgbClr val="6600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037" autoAdjust="0"/>
    <p:restoredTop sz="94660"/>
  </p:normalViewPr>
  <p:slideViewPr>
    <p:cSldViewPr>
      <p:cViewPr>
        <p:scale>
          <a:sx n="69" d="100"/>
          <a:sy n="69" d="100"/>
        </p:scale>
        <p:origin x="-1248"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427" cy="511731"/>
          </a:xfrm>
          <a:prstGeom prst="rect">
            <a:avLst/>
          </a:prstGeom>
        </p:spPr>
        <p:txBody>
          <a:bodyPr vert="horz" lIns="99075" tIns="49538" rIns="99075" bIns="49538" rtlCol="0"/>
          <a:lstStyle>
            <a:lvl1pPr algn="l">
              <a:defRPr sz="1300"/>
            </a:lvl1pPr>
          </a:lstStyle>
          <a:p>
            <a:endParaRPr lang="en-US"/>
          </a:p>
        </p:txBody>
      </p:sp>
      <p:sp>
        <p:nvSpPr>
          <p:cNvPr id="3" name="Date Placeholder 2"/>
          <p:cNvSpPr>
            <a:spLocks noGrp="1"/>
          </p:cNvSpPr>
          <p:nvPr>
            <p:ph type="dt" sz="quarter" idx="1"/>
          </p:nvPr>
        </p:nvSpPr>
        <p:spPr>
          <a:xfrm>
            <a:off x="4023992" y="0"/>
            <a:ext cx="3078427" cy="511731"/>
          </a:xfrm>
          <a:prstGeom prst="rect">
            <a:avLst/>
          </a:prstGeom>
        </p:spPr>
        <p:txBody>
          <a:bodyPr vert="horz" lIns="99075" tIns="49538" rIns="99075" bIns="49538" rtlCol="0"/>
          <a:lstStyle>
            <a:lvl1pPr algn="r">
              <a:defRPr sz="1300"/>
            </a:lvl1pPr>
          </a:lstStyle>
          <a:p>
            <a:fld id="{5E5BEF5C-EB64-4C43-BDCF-2F240552D8D2}" type="datetimeFigureOut">
              <a:rPr lang="en-US" smtClean="0"/>
              <a:pPr/>
              <a:t>8/11/2017</a:t>
            </a:fld>
            <a:endParaRPr lang="en-US"/>
          </a:p>
        </p:txBody>
      </p:sp>
      <p:sp>
        <p:nvSpPr>
          <p:cNvPr id="4" name="Footer Placeholder 3"/>
          <p:cNvSpPr>
            <a:spLocks noGrp="1"/>
          </p:cNvSpPr>
          <p:nvPr>
            <p:ph type="ftr" sz="quarter" idx="2"/>
          </p:nvPr>
        </p:nvSpPr>
        <p:spPr>
          <a:xfrm>
            <a:off x="0" y="9721106"/>
            <a:ext cx="3078427" cy="511731"/>
          </a:xfrm>
          <a:prstGeom prst="rect">
            <a:avLst/>
          </a:prstGeom>
        </p:spPr>
        <p:txBody>
          <a:bodyPr vert="horz" lIns="99075" tIns="49538" rIns="99075" bIns="49538" rtlCol="0" anchor="b"/>
          <a:lstStyle>
            <a:lvl1pPr algn="l">
              <a:defRPr sz="1300"/>
            </a:lvl1pPr>
          </a:lstStyle>
          <a:p>
            <a:endParaRPr lang="en-US"/>
          </a:p>
        </p:txBody>
      </p:sp>
      <p:sp>
        <p:nvSpPr>
          <p:cNvPr id="5" name="Slide Number Placeholder 4"/>
          <p:cNvSpPr>
            <a:spLocks noGrp="1"/>
          </p:cNvSpPr>
          <p:nvPr>
            <p:ph type="sldNum" sz="quarter" idx="3"/>
          </p:nvPr>
        </p:nvSpPr>
        <p:spPr>
          <a:xfrm>
            <a:off x="4023992" y="9721106"/>
            <a:ext cx="3078427" cy="511731"/>
          </a:xfrm>
          <a:prstGeom prst="rect">
            <a:avLst/>
          </a:prstGeom>
        </p:spPr>
        <p:txBody>
          <a:bodyPr vert="horz" lIns="99075" tIns="49538" rIns="99075" bIns="49538" rtlCol="0" anchor="b"/>
          <a:lstStyle>
            <a:lvl1pPr algn="r">
              <a:defRPr sz="1300"/>
            </a:lvl1pPr>
          </a:lstStyle>
          <a:p>
            <a:fld id="{D9840112-4014-4337-A3B2-89F0853A3CE8}" type="slidenum">
              <a:rPr lang="en-US" smtClean="0"/>
              <a:pPr/>
              <a:t>‹#›</a:t>
            </a:fld>
            <a:endParaRPr lang="en-US"/>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427" cy="511731"/>
          </a:xfrm>
          <a:prstGeom prst="rect">
            <a:avLst/>
          </a:prstGeom>
        </p:spPr>
        <p:txBody>
          <a:bodyPr vert="horz" lIns="99075" tIns="49538" rIns="99075" bIns="49538" rtlCol="0"/>
          <a:lstStyle>
            <a:lvl1pPr algn="l">
              <a:defRPr sz="1300"/>
            </a:lvl1pPr>
          </a:lstStyle>
          <a:p>
            <a:endParaRPr lang="en-US"/>
          </a:p>
        </p:txBody>
      </p:sp>
      <p:sp>
        <p:nvSpPr>
          <p:cNvPr id="3" name="Date Placeholder 2"/>
          <p:cNvSpPr>
            <a:spLocks noGrp="1"/>
          </p:cNvSpPr>
          <p:nvPr>
            <p:ph type="dt" idx="1"/>
          </p:nvPr>
        </p:nvSpPr>
        <p:spPr>
          <a:xfrm>
            <a:off x="4023992" y="0"/>
            <a:ext cx="3078427" cy="511731"/>
          </a:xfrm>
          <a:prstGeom prst="rect">
            <a:avLst/>
          </a:prstGeom>
        </p:spPr>
        <p:txBody>
          <a:bodyPr vert="horz" lIns="99075" tIns="49538" rIns="99075" bIns="49538" rtlCol="0"/>
          <a:lstStyle>
            <a:lvl1pPr algn="r">
              <a:defRPr sz="1300"/>
            </a:lvl1pPr>
          </a:lstStyle>
          <a:p>
            <a:fld id="{8D97F7E6-692E-4AB2-8FCD-0E544510CE4F}" type="datetimeFigureOut">
              <a:rPr lang="en-US" smtClean="0"/>
              <a:pPr/>
              <a:t>8/11/2017</a:t>
            </a:fld>
            <a:endParaRPr lang="en-US"/>
          </a:p>
        </p:txBody>
      </p:sp>
      <p:sp>
        <p:nvSpPr>
          <p:cNvPr id="4" name="Slide Image Placeholder 3"/>
          <p:cNvSpPr>
            <a:spLocks noGrp="1" noRot="1" noChangeAspect="1"/>
          </p:cNvSpPr>
          <p:nvPr>
            <p:ph type="sldImg" idx="2"/>
          </p:nvPr>
        </p:nvSpPr>
        <p:spPr>
          <a:xfrm>
            <a:off x="995363" y="768350"/>
            <a:ext cx="5113337" cy="3836988"/>
          </a:xfrm>
          <a:prstGeom prst="rect">
            <a:avLst/>
          </a:prstGeom>
          <a:noFill/>
          <a:ln w="12700">
            <a:solidFill>
              <a:prstClr val="black"/>
            </a:solidFill>
          </a:ln>
        </p:spPr>
        <p:txBody>
          <a:bodyPr vert="horz" lIns="99075" tIns="49538" rIns="99075" bIns="49538" rtlCol="0" anchor="ctr"/>
          <a:lstStyle/>
          <a:p>
            <a:endParaRPr lang="en-US"/>
          </a:p>
        </p:txBody>
      </p:sp>
      <p:sp>
        <p:nvSpPr>
          <p:cNvPr id="5" name="Notes Placeholder 4"/>
          <p:cNvSpPr>
            <a:spLocks noGrp="1"/>
          </p:cNvSpPr>
          <p:nvPr>
            <p:ph type="body" sz="quarter" idx="3"/>
          </p:nvPr>
        </p:nvSpPr>
        <p:spPr>
          <a:xfrm>
            <a:off x="710407" y="4861441"/>
            <a:ext cx="5683250" cy="4605576"/>
          </a:xfrm>
          <a:prstGeom prst="rect">
            <a:avLst/>
          </a:prstGeom>
        </p:spPr>
        <p:txBody>
          <a:bodyPr vert="horz" lIns="99075" tIns="49538" rIns="99075" bIns="4953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721106"/>
            <a:ext cx="3078427" cy="511731"/>
          </a:xfrm>
          <a:prstGeom prst="rect">
            <a:avLst/>
          </a:prstGeom>
        </p:spPr>
        <p:txBody>
          <a:bodyPr vert="horz" lIns="99075" tIns="49538" rIns="99075" bIns="49538" rtlCol="0" anchor="b"/>
          <a:lstStyle>
            <a:lvl1pPr algn="l">
              <a:defRPr sz="1300"/>
            </a:lvl1pPr>
          </a:lstStyle>
          <a:p>
            <a:endParaRPr lang="en-US"/>
          </a:p>
        </p:txBody>
      </p:sp>
      <p:sp>
        <p:nvSpPr>
          <p:cNvPr id="7" name="Slide Number Placeholder 6"/>
          <p:cNvSpPr>
            <a:spLocks noGrp="1"/>
          </p:cNvSpPr>
          <p:nvPr>
            <p:ph type="sldNum" sz="quarter" idx="5"/>
          </p:nvPr>
        </p:nvSpPr>
        <p:spPr>
          <a:xfrm>
            <a:off x="4023992" y="9721106"/>
            <a:ext cx="3078427" cy="511731"/>
          </a:xfrm>
          <a:prstGeom prst="rect">
            <a:avLst/>
          </a:prstGeom>
        </p:spPr>
        <p:txBody>
          <a:bodyPr vert="horz" lIns="99075" tIns="49538" rIns="99075" bIns="49538" rtlCol="0" anchor="b"/>
          <a:lstStyle>
            <a:lvl1pPr algn="r">
              <a:defRPr sz="1300"/>
            </a:lvl1pPr>
          </a:lstStyle>
          <a:p>
            <a:fld id="{EBD86B4B-966D-437D-B8EF-8457368C6172}" type="slidenum">
              <a:rPr lang="en-US" smtClean="0"/>
              <a:pPr/>
              <a:t>‹#›</a:t>
            </a:fld>
            <a:endParaRPr lang="en-US"/>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12B912BB-6E75-4598-B673-492139295994}" type="datetime1">
              <a:rPr lang="en-US" smtClean="0"/>
              <a:pPr/>
              <a:t>8/11/2017</a:t>
            </a:fld>
            <a:endParaRPr lang="en-US"/>
          </a:p>
        </p:txBody>
      </p:sp>
      <p:sp>
        <p:nvSpPr>
          <p:cNvPr id="19" name="Footer Placeholder 18"/>
          <p:cNvSpPr>
            <a:spLocks noGrp="1"/>
          </p:cNvSpPr>
          <p:nvPr>
            <p:ph type="ftr" sz="quarter" idx="11"/>
          </p:nvPr>
        </p:nvSpPr>
        <p:spPr/>
        <p:txBody>
          <a:bodyPr/>
          <a:lstStyle/>
          <a:p>
            <a:r>
              <a:rPr lang="en-US" smtClean="0"/>
              <a:t>WWW.USTUDY.IN</a:t>
            </a:r>
            <a:endParaRPr lang="en-US"/>
          </a:p>
        </p:txBody>
      </p:sp>
      <p:sp>
        <p:nvSpPr>
          <p:cNvPr id="27" name="Slide Number Placeholder 26"/>
          <p:cNvSpPr>
            <a:spLocks noGrp="1"/>
          </p:cNvSpPr>
          <p:nvPr>
            <p:ph type="sldNum" sz="quarter" idx="12"/>
          </p:nvPr>
        </p:nvSpPr>
        <p:spPr/>
        <p:txBody>
          <a:bodyPr/>
          <a:lstStyle/>
          <a:p>
            <a:fld id="{3B99BEA0-66B5-4D30-90A3-5AC80F84574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CFF9D05-CC63-4809-B5E0-92AB8822C145}" type="datetime1">
              <a:rPr lang="en-US" smtClean="0"/>
              <a:pPr/>
              <a:t>8/11/2017</a:t>
            </a:fld>
            <a:endParaRPr lang="en-US"/>
          </a:p>
        </p:txBody>
      </p:sp>
      <p:sp>
        <p:nvSpPr>
          <p:cNvPr id="5" name="Footer Placeholder 4"/>
          <p:cNvSpPr>
            <a:spLocks noGrp="1"/>
          </p:cNvSpPr>
          <p:nvPr>
            <p:ph type="ftr" sz="quarter" idx="11"/>
          </p:nvPr>
        </p:nvSpPr>
        <p:spPr/>
        <p:txBody>
          <a:bodyPr/>
          <a:lstStyle/>
          <a:p>
            <a:r>
              <a:rPr lang="en-US" smtClean="0"/>
              <a:t>WWW.USTUDY.IN</a:t>
            </a:r>
            <a:endParaRPr lang="en-US"/>
          </a:p>
        </p:txBody>
      </p:sp>
      <p:sp>
        <p:nvSpPr>
          <p:cNvPr id="6" name="Slide Number Placeholder 5"/>
          <p:cNvSpPr>
            <a:spLocks noGrp="1"/>
          </p:cNvSpPr>
          <p:nvPr>
            <p:ph type="sldNum" sz="quarter" idx="12"/>
          </p:nvPr>
        </p:nvSpPr>
        <p:spPr/>
        <p:txBody>
          <a:bodyPr/>
          <a:lstStyle/>
          <a:p>
            <a:fld id="{3B99BEA0-66B5-4D30-90A3-5AC80F84574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185F24A-A8F8-4845-8E99-12383D5CB40F}" type="datetime1">
              <a:rPr lang="en-US" smtClean="0"/>
              <a:pPr/>
              <a:t>8/11/2017</a:t>
            </a:fld>
            <a:endParaRPr lang="en-US"/>
          </a:p>
        </p:txBody>
      </p:sp>
      <p:sp>
        <p:nvSpPr>
          <p:cNvPr id="5" name="Footer Placeholder 4"/>
          <p:cNvSpPr>
            <a:spLocks noGrp="1"/>
          </p:cNvSpPr>
          <p:nvPr>
            <p:ph type="ftr" sz="quarter" idx="11"/>
          </p:nvPr>
        </p:nvSpPr>
        <p:spPr/>
        <p:txBody>
          <a:bodyPr/>
          <a:lstStyle/>
          <a:p>
            <a:r>
              <a:rPr lang="en-US" smtClean="0"/>
              <a:t>WWW.USTUDY.IN</a:t>
            </a:r>
            <a:endParaRPr lang="en-US"/>
          </a:p>
        </p:txBody>
      </p:sp>
      <p:sp>
        <p:nvSpPr>
          <p:cNvPr id="6" name="Slide Number Placeholder 5"/>
          <p:cNvSpPr>
            <a:spLocks noGrp="1"/>
          </p:cNvSpPr>
          <p:nvPr>
            <p:ph type="sldNum" sz="quarter" idx="12"/>
          </p:nvPr>
        </p:nvSpPr>
        <p:spPr/>
        <p:txBody>
          <a:bodyPr/>
          <a:lstStyle/>
          <a:p>
            <a:fld id="{3B99BEA0-66B5-4D30-90A3-5AC80F84574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A6E60B6-ACA8-49E8-8E62-A48E2C421FCE}" type="datetime1">
              <a:rPr lang="en-US" smtClean="0"/>
              <a:pPr/>
              <a:t>8/11/2017</a:t>
            </a:fld>
            <a:endParaRPr lang="en-US"/>
          </a:p>
        </p:txBody>
      </p:sp>
      <p:sp>
        <p:nvSpPr>
          <p:cNvPr id="5" name="Footer Placeholder 4"/>
          <p:cNvSpPr>
            <a:spLocks noGrp="1"/>
          </p:cNvSpPr>
          <p:nvPr>
            <p:ph type="ftr" sz="quarter" idx="11"/>
          </p:nvPr>
        </p:nvSpPr>
        <p:spPr/>
        <p:txBody>
          <a:bodyPr/>
          <a:lstStyle/>
          <a:p>
            <a:r>
              <a:rPr lang="en-US" smtClean="0"/>
              <a:t>WWW.USTUDY.IN</a:t>
            </a:r>
            <a:endParaRPr lang="en-US"/>
          </a:p>
        </p:txBody>
      </p:sp>
      <p:sp>
        <p:nvSpPr>
          <p:cNvPr id="6" name="Slide Number Placeholder 5"/>
          <p:cNvSpPr>
            <a:spLocks noGrp="1"/>
          </p:cNvSpPr>
          <p:nvPr>
            <p:ph type="sldNum" sz="quarter" idx="12"/>
          </p:nvPr>
        </p:nvSpPr>
        <p:spPr/>
        <p:txBody>
          <a:bodyPr/>
          <a:lstStyle/>
          <a:p>
            <a:fld id="{3B99BEA0-66B5-4D30-90A3-5AC80F84574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917AB5D4-8436-49AF-BB78-852782459B4B}" type="datetime1">
              <a:rPr lang="en-US" smtClean="0"/>
              <a:pPr/>
              <a:t>8/11/2017</a:t>
            </a:fld>
            <a:endParaRPr lang="en-US"/>
          </a:p>
        </p:txBody>
      </p:sp>
      <p:sp>
        <p:nvSpPr>
          <p:cNvPr id="5" name="Footer Placeholder 4"/>
          <p:cNvSpPr>
            <a:spLocks noGrp="1"/>
          </p:cNvSpPr>
          <p:nvPr>
            <p:ph type="ftr" sz="quarter" idx="11"/>
          </p:nvPr>
        </p:nvSpPr>
        <p:spPr/>
        <p:txBody>
          <a:bodyPr/>
          <a:lstStyle/>
          <a:p>
            <a:r>
              <a:rPr lang="en-US" smtClean="0"/>
              <a:t>WWW.USTUDY.IN</a:t>
            </a:r>
            <a:endParaRPr lang="en-US"/>
          </a:p>
        </p:txBody>
      </p:sp>
      <p:sp>
        <p:nvSpPr>
          <p:cNvPr id="6" name="Slide Number Placeholder 5"/>
          <p:cNvSpPr>
            <a:spLocks noGrp="1"/>
          </p:cNvSpPr>
          <p:nvPr>
            <p:ph type="sldNum" sz="quarter" idx="12"/>
          </p:nvPr>
        </p:nvSpPr>
        <p:spPr/>
        <p:txBody>
          <a:bodyPr/>
          <a:lstStyle/>
          <a:p>
            <a:fld id="{3B99BEA0-66B5-4D30-90A3-5AC80F84574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BD9D3AF-672C-4992-83F2-AC4FB42B5967}" type="datetime1">
              <a:rPr lang="en-US" smtClean="0"/>
              <a:pPr/>
              <a:t>8/11/2017</a:t>
            </a:fld>
            <a:endParaRPr lang="en-US"/>
          </a:p>
        </p:txBody>
      </p:sp>
      <p:sp>
        <p:nvSpPr>
          <p:cNvPr id="6" name="Footer Placeholder 5"/>
          <p:cNvSpPr>
            <a:spLocks noGrp="1"/>
          </p:cNvSpPr>
          <p:nvPr>
            <p:ph type="ftr" sz="quarter" idx="11"/>
          </p:nvPr>
        </p:nvSpPr>
        <p:spPr/>
        <p:txBody>
          <a:bodyPr/>
          <a:lstStyle/>
          <a:p>
            <a:r>
              <a:rPr lang="en-US" smtClean="0"/>
              <a:t>WWW.USTUDY.IN</a:t>
            </a:r>
            <a:endParaRPr lang="en-US"/>
          </a:p>
        </p:txBody>
      </p:sp>
      <p:sp>
        <p:nvSpPr>
          <p:cNvPr id="7" name="Slide Number Placeholder 6"/>
          <p:cNvSpPr>
            <a:spLocks noGrp="1"/>
          </p:cNvSpPr>
          <p:nvPr>
            <p:ph type="sldNum" sz="quarter" idx="12"/>
          </p:nvPr>
        </p:nvSpPr>
        <p:spPr/>
        <p:txBody>
          <a:bodyPr/>
          <a:lstStyle/>
          <a:p>
            <a:fld id="{3B99BEA0-66B5-4D30-90A3-5AC80F84574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EC53927E-E3C2-4326-BDFD-7B4879876A0E}" type="datetime1">
              <a:rPr lang="en-US" smtClean="0"/>
              <a:pPr/>
              <a:t>8/11/2017</a:t>
            </a:fld>
            <a:endParaRPr lang="en-US"/>
          </a:p>
        </p:txBody>
      </p:sp>
      <p:sp>
        <p:nvSpPr>
          <p:cNvPr id="8" name="Footer Placeholder 7"/>
          <p:cNvSpPr>
            <a:spLocks noGrp="1"/>
          </p:cNvSpPr>
          <p:nvPr>
            <p:ph type="ftr" sz="quarter" idx="11"/>
          </p:nvPr>
        </p:nvSpPr>
        <p:spPr/>
        <p:txBody>
          <a:bodyPr/>
          <a:lstStyle/>
          <a:p>
            <a:r>
              <a:rPr lang="en-US" smtClean="0"/>
              <a:t>WWW.USTUDY.IN</a:t>
            </a:r>
            <a:endParaRPr lang="en-US"/>
          </a:p>
        </p:txBody>
      </p:sp>
      <p:sp>
        <p:nvSpPr>
          <p:cNvPr id="9" name="Slide Number Placeholder 8"/>
          <p:cNvSpPr>
            <a:spLocks noGrp="1"/>
          </p:cNvSpPr>
          <p:nvPr>
            <p:ph type="sldNum" sz="quarter" idx="12"/>
          </p:nvPr>
        </p:nvSpPr>
        <p:spPr/>
        <p:txBody>
          <a:bodyPr/>
          <a:lstStyle/>
          <a:p>
            <a:fld id="{3B99BEA0-66B5-4D30-90A3-5AC80F84574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46C17E2-9619-47B7-A800-AC25E3F2AFE6}" type="datetime1">
              <a:rPr lang="en-US" smtClean="0"/>
              <a:pPr/>
              <a:t>8/11/2017</a:t>
            </a:fld>
            <a:endParaRPr lang="en-US"/>
          </a:p>
        </p:txBody>
      </p:sp>
      <p:sp>
        <p:nvSpPr>
          <p:cNvPr id="4" name="Footer Placeholder 3"/>
          <p:cNvSpPr>
            <a:spLocks noGrp="1"/>
          </p:cNvSpPr>
          <p:nvPr>
            <p:ph type="ftr" sz="quarter" idx="11"/>
          </p:nvPr>
        </p:nvSpPr>
        <p:spPr/>
        <p:txBody>
          <a:bodyPr/>
          <a:lstStyle/>
          <a:p>
            <a:r>
              <a:rPr lang="en-US" smtClean="0"/>
              <a:t>WWW.USTUDY.IN</a:t>
            </a:r>
            <a:endParaRPr lang="en-US"/>
          </a:p>
        </p:txBody>
      </p:sp>
      <p:sp>
        <p:nvSpPr>
          <p:cNvPr id="5" name="Slide Number Placeholder 4"/>
          <p:cNvSpPr>
            <a:spLocks noGrp="1"/>
          </p:cNvSpPr>
          <p:nvPr>
            <p:ph type="sldNum" sz="quarter" idx="12"/>
          </p:nvPr>
        </p:nvSpPr>
        <p:spPr/>
        <p:txBody>
          <a:bodyPr/>
          <a:lstStyle/>
          <a:p>
            <a:fld id="{3B99BEA0-66B5-4D30-90A3-5AC80F84574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FBCBFD-330F-4044-8D70-AE64DADDE8DA}" type="datetime1">
              <a:rPr lang="en-US" smtClean="0"/>
              <a:pPr/>
              <a:t>8/11/2017</a:t>
            </a:fld>
            <a:endParaRPr lang="en-US"/>
          </a:p>
        </p:txBody>
      </p:sp>
      <p:sp>
        <p:nvSpPr>
          <p:cNvPr id="3" name="Footer Placeholder 2"/>
          <p:cNvSpPr>
            <a:spLocks noGrp="1"/>
          </p:cNvSpPr>
          <p:nvPr>
            <p:ph type="ftr" sz="quarter" idx="11"/>
          </p:nvPr>
        </p:nvSpPr>
        <p:spPr/>
        <p:txBody>
          <a:bodyPr/>
          <a:lstStyle/>
          <a:p>
            <a:r>
              <a:rPr lang="en-US" smtClean="0"/>
              <a:t>WWW.USTUDY.IN</a:t>
            </a:r>
            <a:endParaRPr lang="en-US"/>
          </a:p>
        </p:txBody>
      </p:sp>
      <p:sp>
        <p:nvSpPr>
          <p:cNvPr id="4" name="Slide Number Placeholder 3"/>
          <p:cNvSpPr>
            <a:spLocks noGrp="1"/>
          </p:cNvSpPr>
          <p:nvPr>
            <p:ph type="sldNum" sz="quarter" idx="12"/>
          </p:nvPr>
        </p:nvSpPr>
        <p:spPr/>
        <p:txBody>
          <a:bodyPr/>
          <a:lstStyle/>
          <a:p>
            <a:fld id="{3B99BEA0-66B5-4D30-90A3-5AC80F84574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7C044EC-ABA9-4E87-9814-99981D7470BC}" type="datetime1">
              <a:rPr lang="en-US" smtClean="0"/>
              <a:pPr/>
              <a:t>8/11/2017</a:t>
            </a:fld>
            <a:endParaRPr lang="en-US"/>
          </a:p>
        </p:txBody>
      </p:sp>
      <p:sp>
        <p:nvSpPr>
          <p:cNvPr id="6" name="Footer Placeholder 5"/>
          <p:cNvSpPr>
            <a:spLocks noGrp="1"/>
          </p:cNvSpPr>
          <p:nvPr>
            <p:ph type="ftr" sz="quarter" idx="11"/>
          </p:nvPr>
        </p:nvSpPr>
        <p:spPr/>
        <p:txBody>
          <a:bodyPr/>
          <a:lstStyle/>
          <a:p>
            <a:r>
              <a:rPr lang="en-US" smtClean="0"/>
              <a:t>WWW.USTUDY.IN</a:t>
            </a:r>
            <a:endParaRPr lang="en-US"/>
          </a:p>
        </p:txBody>
      </p:sp>
      <p:sp>
        <p:nvSpPr>
          <p:cNvPr id="7" name="Slide Number Placeholder 6"/>
          <p:cNvSpPr>
            <a:spLocks noGrp="1"/>
          </p:cNvSpPr>
          <p:nvPr>
            <p:ph type="sldNum" sz="quarter" idx="12"/>
          </p:nvPr>
        </p:nvSpPr>
        <p:spPr/>
        <p:txBody>
          <a:bodyPr/>
          <a:lstStyle/>
          <a:p>
            <a:fld id="{3B99BEA0-66B5-4D30-90A3-5AC80F84574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EDB476A-709F-40AF-AB88-9EB45FAB9036}" type="datetime1">
              <a:rPr lang="en-US" smtClean="0"/>
              <a:pPr/>
              <a:t>8/11/2017</a:t>
            </a:fld>
            <a:endParaRPr lang="en-US"/>
          </a:p>
        </p:txBody>
      </p:sp>
      <p:sp>
        <p:nvSpPr>
          <p:cNvPr id="6" name="Footer Placeholder 5"/>
          <p:cNvSpPr>
            <a:spLocks noGrp="1"/>
          </p:cNvSpPr>
          <p:nvPr>
            <p:ph type="ftr" sz="quarter" idx="11"/>
          </p:nvPr>
        </p:nvSpPr>
        <p:spPr/>
        <p:txBody>
          <a:bodyPr/>
          <a:lstStyle/>
          <a:p>
            <a:r>
              <a:rPr lang="en-US" smtClean="0"/>
              <a:t>WWW.USTUDY.IN</a:t>
            </a:r>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3B99BEA0-66B5-4D30-90A3-5AC80F84574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2868E35A-5D1F-4D7A-AEBB-04741252F0D1}" type="datetime1">
              <a:rPr lang="en-US" smtClean="0"/>
              <a:pPr/>
              <a:t>8/11/2017</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r>
              <a:rPr lang="en-US" smtClean="0"/>
              <a:t>WWW.USTUDY.IN</a:t>
            </a:r>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3B99BEA0-66B5-4D30-90A3-5AC80F84574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28600" y="2286000"/>
            <a:ext cx="8686800" cy="1815882"/>
          </a:xfrm>
          <a:prstGeom prst="rect">
            <a:avLst/>
          </a:prstGeom>
          <a:noFill/>
        </p:spPr>
        <p:txBody>
          <a:bodyPr wrap="square" rtlCol="0" anchor="ctr">
            <a:spAutoFit/>
          </a:bodyPr>
          <a:lstStyle/>
          <a:p>
            <a:pPr algn="ctr"/>
            <a:r>
              <a:rPr lang="en-US" sz="5500" b="1" dirty="0" smtClean="0">
                <a:solidFill>
                  <a:srgbClr val="660033"/>
                </a:solidFill>
                <a:latin typeface="Castellar" pitchFamily="18" charset="0"/>
              </a:rPr>
              <a:t>Chapter – 4</a:t>
            </a:r>
          </a:p>
          <a:p>
            <a:pPr algn="ctr"/>
            <a:r>
              <a:rPr lang="en-US" sz="5500" b="1" dirty="0" smtClean="0">
                <a:solidFill>
                  <a:srgbClr val="660033"/>
                </a:solidFill>
                <a:latin typeface="Castellar" pitchFamily="18" charset="0"/>
              </a:rPr>
              <a:t>Memory</a:t>
            </a:r>
            <a:endParaRPr lang="en-US" sz="5500" b="1" dirty="0">
              <a:solidFill>
                <a:srgbClr val="660033"/>
              </a:solidFill>
              <a:latin typeface="Castellar"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3910" y="1676400"/>
            <a:ext cx="8915400" cy="3785652"/>
          </a:xfrm>
          <a:prstGeom prst="rect">
            <a:avLst/>
          </a:prstGeom>
        </p:spPr>
        <p:txBody>
          <a:bodyPr wrap="square">
            <a:spAutoFit/>
          </a:bodyPr>
          <a:lstStyle/>
          <a:p>
            <a:pPr marL="914400" lvl="1" indent="-457200" algn="ctr">
              <a:spcBef>
                <a:spcPts val="600"/>
              </a:spcBef>
              <a:spcAft>
                <a:spcPts val="600"/>
              </a:spcAft>
            </a:pPr>
            <a:r>
              <a:rPr lang="en-US" sz="3600" b="1" dirty="0" smtClean="0">
                <a:solidFill>
                  <a:srgbClr val="660033"/>
                </a:solidFill>
                <a:latin typeface="+mj-lt"/>
                <a:ea typeface="Verdana" pitchFamily="34" charset="0"/>
                <a:cs typeface="Verdana" pitchFamily="34" charset="0"/>
              </a:rPr>
              <a:t>Primary Memory Vs </a:t>
            </a:r>
            <a:r>
              <a:rPr lang="en-US" sz="3600" b="1" dirty="0" smtClean="0">
                <a:solidFill>
                  <a:srgbClr val="1E0FE7"/>
                </a:solidFill>
                <a:latin typeface="+mj-lt"/>
                <a:ea typeface="Verdana" pitchFamily="34" charset="0"/>
                <a:cs typeface="Verdana" pitchFamily="34" charset="0"/>
              </a:rPr>
              <a:t>Secondary Memory</a:t>
            </a:r>
          </a:p>
          <a:p>
            <a:pPr marL="914400" lvl="1"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Communication with CPU is direct</a:t>
            </a:r>
          </a:p>
          <a:p>
            <a:pPr marL="914400" lvl="1" indent="-457200" algn="just">
              <a:spcBef>
                <a:spcPts val="600"/>
              </a:spcBef>
              <a:spcAft>
                <a:spcPts val="600"/>
              </a:spcAft>
              <a:buFont typeface="Wingdings" pitchFamily="2" charset="2"/>
              <a:buChar char="q"/>
            </a:pPr>
            <a:r>
              <a:rPr lang="en-US" sz="2400" dirty="0" smtClean="0">
                <a:solidFill>
                  <a:srgbClr val="1E0FE7"/>
                </a:solidFill>
                <a:ea typeface="Verdana" pitchFamily="34" charset="0"/>
                <a:cs typeface="Verdana" pitchFamily="34" charset="0"/>
              </a:rPr>
              <a:t>Communication with CPU is not direct</a:t>
            </a:r>
          </a:p>
          <a:p>
            <a:pPr marL="914400" lvl="1"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Usually contained on the motherboard</a:t>
            </a:r>
          </a:p>
          <a:p>
            <a:pPr marL="914400" lvl="1" indent="-457200" algn="just">
              <a:spcBef>
                <a:spcPts val="600"/>
              </a:spcBef>
              <a:spcAft>
                <a:spcPts val="600"/>
              </a:spcAft>
              <a:buFont typeface="Wingdings" pitchFamily="2" charset="2"/>
              <a:buChar char="q"/>
            </a:pPr>
            <a:r>
              <a:rPr lang="en-US" sz="2400" dirty="0" smtClean="0">
                <a:solidFill>
                  <a:srgbClr val="1E0FE7"/>
                </a:solidFill>
                <a:ea typeface="Verdana" pitchFamily="34" charset="0"/>
                <a:cs typeface="Verdana" pitchFamily="34" charset="0"/>
              </a:rPr>
              <a:t>Usually it is an external memory</a:t>
            </a:r>
          </a:p>
          <a:p>
            <a:pPr marL="914400" lvl="1"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RAM, ROM etc.</a:t>
            </a:r>
          </a:p>
          <a:p>
            <a:pPr marL="914400" lvl="1" indent="-457200" algn="just">
              <a:spcBef>
                <a:spcPts val="600"/>
              </a:spcBef>
              <a:spcAft>
                <a:spcPts val="600"/>
              </a:spcAft>
              <a:buFont typeface="Wingdings" pitchFamily="2" charset="2"/>
              <a:buChar char="q"/>
            </a:pPr>
            <a:r>
              <a:rPr lang="en-US" sz="2400" dirty="0" smtClean="0">
                <a:solidFill>
                  <a:srgbClr val="1E0FE7"/>
                </a:solidFill>
                <a:ea typeface="Verdana" pitchFamily="34" charset="0"/>
                <a:cs typeface="Verdana" pitchFamily="34" charset="0"/>
              </a:rPr>
              <a:t>HDD, CDs. DVDs etc.</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533400"/>
            <a:ext cx="8915400" cy="2585323"/>
          </a:xfrm>
          <a:prstGeom prst="rect">
            <a:avLst/>
          </a:prstGeom>
        </p:spPr>
        <p:txBody>
          <a:bodyPr wrap="square">
            <a:spAutoFit/>
          </a:bodyPr>
          <a:lstStyle/>
          <a:p>
            <a:pPr marL="914400" lvl="1" indent="-457200" algn="ctr">
              <a:spcBef>
                <a:spcPts val="600"/>
              </a:spcBef>
              <a:spcAft>
                <a:spcPts val="600"/>
              </a:spcAft>
            </a:pPr>
            <a:r>
              <a:rPr lang="en-US" sz="3600" b="1" dirty="0" smtClean="0">
                <a:solidFill>
                  <a:srgbClr val="660033"/>
                </a:solidFill>
                <a:latin typeface="+mj-lt"/>
                <a:ea typeface="Verdana" pitchFamily="34" charset="0"/>
                <a:cs typeface="Verdana" pitchFamily="34" charset="0"/>
              </a:rPr>
              <a:t>Main/Primary Memory Organization</a:t>
            </a:r>
          </a:p>
          <a:p>
            <a:pPr marL="914400" lvl="1"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Made up of small storage areas known as locations of cells.</a:t>
            </a:r>
          </a:p>
          <a:p>
            <a:pPr marL="914400" lvl="1"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Each cell stores the fixed number of bits call word length of memory.</a:t>
            </a:r>
          </a:p>
          <a:p>
            <a:pPr marL="914400" lvl="1" indent="-457200" algn="just">
              <a:spcBef>
                <a:spcPts val="600"/>
              </a:spcBef>
              <a:spcAft>
                <a:spcPts val="600"/>
              </a:spcAft>
            </a:pPr>
            <a:endParaRPr lang="en-US" sz="2400" dirty="0" smtClean="0">
              <a:solidFill>
                <a:srgbClr val="660033"/>
              </a:solidFill>
              <a:ea typeface="Verdana" pitchFamily="34" charset="0"/>
              <a:cs typeface="Verdana" pitchFamily="34" charset="0"/>
            </a:endParaRPr>
          </a:p>
        </p:txBody>
      </p:sp>
      <p:pic>
        <p:nvPicPr>
          <p:cNvPr id="1026" name="Picture 2"/>
          <p:cNvPicPr>
            <a:picLocks noChangeAspect="1" noChangeArrowheads="1"/>
          </p:cNvPicPr>
          <p:nvPr/>
        </p:nvPicPr>
        <p:blipFill>
          <a:blip r:embed="rId2"/>
          <a:srcRect/>
          <a:stretch>
            <a:fillRect/>
          </a:stretch>
        </p:blipFill>
        <p:spPr bwMode="auto">
          <a:xfrm>
            <a:off x="1295400" y="2743200"/>
            <a:ext cx="6172200" cy="3990975"/>
          </a:xfrm>
          <a:prstGeom prst="rect">
            <a:avLst/>
          </a:prstGeom>
          <a:noFill/>
          <a:ln w="9525">
            <a:noFill/>
            <a:miter lim="800000"/>
            <a:headEnd/>
            <a:tailEnd/>
          </a:ln>
          <a:effectLst/>
        </p:spPr>
      </p:pic>
      <p:sp>
        <p:nvSpPr>
          <p:cNvPr id="4" name="Left Brace 3"/>
          <p:cNvSpPr/>
          <p:nvPr/>
        </p:nvSpPr>
        <p:spPr>
          <a:xfrm>
            <a:off x="2590800" y="3048000"/>
            <a:ext cx="381000" cy="2667000"/>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5" name="Left Brace 4"/>
          <p:cNvSpPr/>
          <p:nvPr/>
        </p:nvSpPr>
        <p:spPr>
          <a:xfrm rot="5400000">
            <a:off x="4245021" y="1806621"/>
            <a:ext cx="302654" cy="1972283"/>
          </a:xfrm>
          <a:prstGeom prst="leftBrace">
            <a:avLst>
              <a:gd name="adj1" fmla="val 8333"/>
              <a:gd name="adj2" fmla="val 50520"/>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6" name="Oval 5"/>
          <p:cNvSpPr/>
          <p:nvPr/>
        </p:nvSpPr>
        <p:spPr>
          <a:xfrm>
            <a:off x="4343400" y="4572000"/>
            <a:ext cx="152400" cy="152400"/>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4343400" y="4800600"/>
            <a:ext cx="152400" cy="152400"/>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343400" y="5043055"/>
            <a:ext cx="152400" cy="152400"/>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343400" y="5292435"/>
            <a:ext cx="152400" cy="152400"/>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4135575" y="5562600"/>
            <a:ext cx="152400" cy="152400"/>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4343395" y="5576455"/>
            <a:ext cx="152400" cy="152400"/>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4572000" y="5562600"/>
            <a:ext cx="152400" cy="152400"/>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4876800" y="5562600"/>
            <a:ext cx="152400" cy="152400"/>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2129135" y="3429000"/>
            <a:ext cx="461665" cy="2244140"/>
          </a:xfrm>
          <a:prstGeom prst="rect">
            <a:avLst/>
          </a:prstGeom>
          <a:noFill/>
        </p:spPr>
        <p:txBody>
          <a:bodyPr vert="vert270" wrap="none" rtlCol="0">
            <a:spAutoFit/>
          </a:bodyPr>
          <a:lstStyle/>
          <a:p>
            <a:r>
              <a:rPr lang="en-US" dirty="0" smtClean="0">
                <a:solidFill>
                  <a:srgbClr val="1E0FE7"/>
                </a:solidFill>
              </a:rPr>
              <a:t>Addresses of Memory</a:t>
            </a:r>
            <a:endParaRPr lang="en-US" dirty="0">
              <a:solidFill>
                <a:srgbClr val="1E0FE7"/>
              </a:solidFill>
            </a:endParaRPr>
          </a:p>
        </p:txBody>
      </p:sp>
      <p:sp>
        <p:nvSpPr>
          <p:cNvPr id="15" name="TextBox 14"/>
          <p:cNvSpPr txBox="1"/>
          <p:nvPr/>
        </p:nvSpPr>
        <p:spPr>
          <a:xfrm>
            <a:off x="3434121" y="2313710"/>
            <a:ext cx="1899879" cy="369332"/>
          </a:xfrm>
          <a:prstGeom prst="rect">
            <a:avLst/>
          </a:prstGeom>
          <a:noFill/>
        </p:spPr>
        <p:txBody>
          <a:bodyPr vert="horz" wrap="none" rtlCol="0">
            <a:spAutoFit/>
          </a:bodyPr>
          <a:lstStyle/>
          <a:p>
            <a:r>
              <a:rPr lang="en-US" dirty="0" smtClean="0">
                <a:solidFill>
                  <a:srgbClr val="1E0FE7"/>
                </a:solidFill>
              </a:rPr>
              <a:t>Word of Memory</a:t>
            </a:r>
            <a:endParaRPr lang="en-US" dirty="0">
              <a:solidFill>
                <a:srgbClr val="1E0FE7"/>
              </a:solidFill>
            </a:endParaRPr>
          </a:p>
        </p:txBody>
      </p:sp>
      <p:sp>
        <p:nvSpPr>
          <p:cNvPr id="16" name="TextBox 15"/>
          <p:cNvSpPr txBox="1"/>
          <p:nvPr/>
        </p:nvSpPr>
        <p:spPr>
          <a:xfrm>
            <a:off x="3276600" y="5955268"/>
            <a:ext cx="3160930" cy="369332"/>
          </a:xfrm>
          <a:prstGeom prst="rect">
            <a:avLst/>
          </a:prstGeom>
          <a:noFill/>
        </p:spPr>
        <p:txBody>
          <a:bodyPr vert="horz" wrap="none" rtlCol="0">
            <a:spAutoFit/>
          </a:bodyPr>
          <a:lstStyle/>
          <a:p>
            <a:r>
              <a:rPr lang="en-US" dirty="0" smtClean="0">
                <a:solidFill>
                  <a:srgbClr val="1E0FE7"/>
                </a:solidFill>
              </a:rPr>
              <a:t>Same no of bits  for each word</a:t>
            </a:r>
            <a:endParaRPr lang="en-US" dirty="0">
              <a:solidFill>
                <a:srgbClr val="1E0FE7"/>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702469"/>
            <a:ext cx="8915400" cy="6155531"/>
          </a:xfrm>
          <a:prstGeom prst="rect">
            <a:avLst/>
          </a:prstGeom>
        </p:spPr>
        <p:txBody>
          <a:bodyPr wrap="square">
            <a:spAutoFit/>
          </a:bodyPr>
          <a:lstStyle/>
          <a:p>
            <a:pPr marL="914400" lvl="1" indent="-457200" algn="ctr">
              <a:spcBef>
                <a:spcPts val="600"/>
              </a:spcBef>
              <a:spcAft>
                <a:spcPts val="600"/>
              </a:spcAft>
            </a:pPr>
            <a:r>
              <a:rPr lang="en-US" sz="3600" b="1" dirty="0" smtClean="0">
                <a:solidFill>
                  <a:srgbClr val="660033"/>
                </a:solidFill>
                <a:latin typeface="+mj-lt"/>
                <a:ea typeface="Verdana" pitchFamily="34" charset="0"/>
                <a:cs typeface="Verdana" pitchFamily="34" charset="0"/>
              </a:rPr>
              <a:t>Main/Primary Memory Organization</a:t>
            </a:r>
            <a:r>
              <a:rPr lang="en-US" sz="2400" b="1" dirty="0" smtClean="0">
                <a:solidFill>
                  <a:srgbClr val="1E0FE7"/>
                </a:solidFill>
                <a:ea typeface="Verdana" pitchFamily="34" charset="0"/>
                <a:cs typeface="Verdana" pitchFamily="34" charset="0"/>
              </a:rPr>
              <a:t>(contd.)</a:t>
            </a:r>
            <a:endParaRPr lang="en-US" sz="3600" b="1" dirty="0" smtClean="0">
              <a:solidFill>
                <a:srgbClr val="1E0FE7"/>
              </a:solidFill>
              <a:latin typeface="+mj-lt"/>
              <a:ea typeface="Verdana" pitchFamily="34" charset="0"/>
              <a:cs typeface="Verdana" pitchFamily="34" charset="0"/>
            </a:endParaRPr>
          </a:p>
          <a:p>
            <a:pPr marL="914400" lvl="1"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In the above figure the no. written on the left of the cell is known as address of the word.</a:t>
            </a:r>
          </a:p>
          <a:p>
            <a:pPr marL="914400" lvl="1"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Each of the word is of same bits which is known as word length.</a:t>
            </a:r>
          </a:p>
          <a:p>
            <a:pPr marL="914400" lvl="1"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Each location holds an instruction or data.</a:t>
            </a:r>
          </a:p>
          <a:p>
            <a:pPr marL="914400" lvl="1"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The addressing starts from 0 and ends at n-1</a:t>
            </a:r>
          </a:p>
          <a:p>
            <a:pPr marL="914400" lvl="1"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Memory of 1024 bytes starts at 0</a:t>
            </a:r>
            <a:r>
              <a:rPr lang="en-US" sz="2400" baseline="30000" dirty="0" smtClean="0">
                <a:solidFill>
                  <a:srgbClr val="660033"/>
                </a:solidFill>
                <a:ea typeface="Verdana" pitchFamily="34" charset="0"/>
                <a:cs typeface="Verdana" pitchFamily="34" charset="0"/>
              </a:rPr>
              <a:t>th</a:t>
            </a:r>
            <a:r>
              <a:rPr lang="en-US" sz="2400" dirty="0" smtClean="0">
                <a:solidFill>
                  <a:srgbClr val="660033"/>
                </a:solidFill>
                <a:ea typeface="Verdana" pitchFamily="34" charset="0"/>
                <a:cs typeface="Verdana" pitchFamily="34" charset="0"/>
              </a:rPr>
              <a:t> location where ends at 1023</a:t>
            </a:r>
            <a:r>
              <a:rPr lang="en-US" sz="2400" baseline="30000" dirty="0" smtClean="0">
                <a:solidFill>
                  <a:srgbClr val="660033"/>
                </a:solidFill>
                <a:ea typeface="Verdana" pitchFamily="34" charset="0"/>
                <a:cs typeface="Verdana" pitchFamily="34" charset="0"/>
              </a:rPr>
              <a:t>rd</a:t>
            </a:r>
            <a:r>
              <a:rPr lang="en-US" sz="2400" dirty="0" smtClean="0">
                <a:solidFill>
                  <a:srgbClr val="660033"/>
                </a:solidFill>
                <a:ea typeface="Verdana" pitchFamily="34" charset="0"/>
                <a:cs typeface="Verdana" pitchFamily="34" charset="0"/>
              </a:rPr>
              <a:t> location.</a:t>
            </a:r>
          </a:p>
          <a:p>
            <a:pPr marL="914400" lvl="1"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The  computer OS which are referred as 8bit, 16 bit, 32 bit are basically having that much word length in memory identified as separate address.</a:t>
            </a:r>
          </a:p>
          <a:p>
            <a:pPr marL="914400" lvl="1" indent="-457200" algn="just">
              <a:spcBef>
                <a:spcPts val="600"/>
              </a:spcBef>
              <a:spcAft>
                <a:spcPts val="600"/>
              </a:spcAft>
            </a:pPr>
            <a:endParaRPr lang="en-US" sz="2400" dirty="0" smtClean="0">
              <a:solidFill>
                <a:srgbClr val="660033"/>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1706701"/>
            <a:ext cx="8915400" cy="3170099"/>
          </a:xfrm>
          <a:prstGeom prst="rect">
            <a:avLst/>
          </a:prstGeom>
        </p:spPr>
        <p:txBody>
          <a:bodyPr wrap="square">
            <a:spAutoFit/>
          </a:bodyPr>
          <a:lstStyle/>
          <a:p>
            <a:pPr marL="914400" lvl="1" indent="-457200" algn="ctr">
              <a:spcBef>
                <a:spcPts val="600"/>
              </a:spcBef>
              <a:spcAft>
                <a:spcPts val="600"/>
              </a:spcAft>
            </a:pPr>
            <a:r>
              <a:rPr lang="en-US" sz="3600" b="1" dirty="0" smtClean="0">
                <a:solidFill>
                  <a:srgbClr val="660033"/>
                </a:solidFill>
                <a:latin typeface="+mj-lt"/>
                <a:ea typeface="Verdana" pitchFamily="34" charset="0"/>
                <a:cs typeface="Verdana" pitchFamily="34" charset="0"/>
              </a:rPr>
              <a:t>Main/Primary Memory Organization</a:t>
            </a:r>
            <a:r>
              <a:rPr lang="en-US" sz="2400" b="1" dirty="0" smtClean="0">
                <a:solidFill>
                  <a:srgbClr val="1E0FE7"/>
                </a:solidFill>
                <a:latin typeface="+mj-lt"/>
                <a:ea typeface="Verdana" pitchFamily="34" charset="0"/>
                <a:cs typeface="Verdana" pitchFamily="34" charset="0"/>
              </a:rPr>
              <a:t>(contd.)</a:t>
            </a:r>
            <a:endParaRPr lang="en-US" sz="3600" b="1" dirty="0" smtClean="0">
              <a:solidFill>
                <a:srgbClr val="1E0FE7"/>
              </a:solidFill>
              <a:latin typeface="+mj-lt"/>
              <a:ea typeface="Verdana" pitchFamily="34" charset="0"/>
              <a:cs typeface="Verdana" pitchFamily="34" charset="0"/>
            </a:endParaRPr>
          </a:p>
          <a:p>
            <a:pPr marL="914400" lvl="1"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An amount of data stored on some particular address may get changed or removed but the address of the memory never changes.</a:t>
            </a:r>
          </a:p>
          <a:p>
            <a:pPr marL="914400" lvl="1"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Real time Example : A cupboard with multiple drawers where each drawers are numbered with a specific drawer no label.</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838200"/>
            <a:ext cx="8915400" cy="5416868"/>
          </a:xfrm>
          <a:prstGeom prst="rect">
            <a:avLst/>
          </a:prstGeom>
        </p:spPr>
        <p:txBody>
          <a:bodyPr wrap="square">
            <a:spAutoFit/>
          </a:bodyPr>
          <a:lstStyle/>
          <a:p>
            <a:pPr marL="914400" lvl="1" indent="-457200" algn="ctr">
              <a:spcBef>
                <a:spcPts val="600"/>
              </a:spcBef>
              <a:spcAft>
                <a:spcPts val="600"/>
              </a:spcAft>
            </a:pPr>
            <a:r>
              <a:rPr lang="en-US" sz="2800" b="1" dirty="0" smtClean="0">
                <a:solidFill>
                  <a:srgbClr val="660033"/>
                </a:solidFill>
                <a:latin typeface="+mj-lt"/>
                <a:ea typeface="Verdana" pitchFamily="34" charset="0"/>
                <a:cs typeface="Verdana" pitchFamily="34" charset="0"/>
              </a:rPr>
              <a:t>Fixed word length Memory</a:t>
            </a:r>
          </a:p>
          <a:p>
            <a:pPr marL="914400" lvl="1"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In certain computers the memory is designed according to the word length in bytes, so the address is given to each word or a byte. This approach is known as word addressable or fixed word length memory.</a:t>
            </a:r>
          </a:p>
          <a:p>
            <a:pPr marL="914400" lvl="1"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E.g. if the word length is 4 then the address is given to the 4 bytes. In this situation if we store word “Hi!” which will occupies 3 bytes so will be store on a single address where as if we store the word “Hello !”, which is of 7 characters so it will be stored on two consecutive address bytes in the memory.</a:t>
            </a:r>
          </a:p>
          <a:p>
            <a:pPr marL="914400" lvl="1"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It is basically used in the large scientific computer for gaining the speed of access.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1205329"/>
            <a:ext cx="8915400" cy="4585871"/>
          </a:xfrm>
          <a:prstGeom prst="rect">
            <a:avLst/>
          </a:prstGeom>
        </p:spPr>
        <p:txBody>
          <a:bodyPr wrap="square">
            <a:spAutoFit/>
          </a:bodyPr>
          <a:lstStyle/>
          <a:p>
            <a:pPr marL="914400" lvl="1" indent="-457200" algn="ctr">
              <a:spcBef>
                <a:spcPts val="600"/>
              </a:spcBef>
              <a:spcAft>
                <a:spcPts val="600"/>
              </a:spcAft>
            </a:pPr>
            <a:r>
              <a:rPr lang="en-US" sz="2800" b="1" dirty="0" smtClean="0">
                <a:solidFill>
                  <a:srgbClr val="660033"/>
                </a:solidFill>
                <a:latin typeface="+mj-lt"/>
                <a:ea typeface="Verdana" pitchFamily="34" charset="0"/>
                <a:cs typeface="Verdana" pitchFamily="34" charset="0"/>
              </a:rPr>
              <a:t>Fixed word length Memory</a:t>
            </a:r>
            <a:r>
              <a:rPr lang="en-US" sz="2000" b="1" dirty="0" smtClean="0">
                <a:solidFill>
                  <a:srgbClr val="1E0FE7"/>
                </a:solidFill>
                <a:latin typeface="+mj-lt"/>
                <a:ea typeface="Verdana" pitchFamily="34" charset="0"/>
                <a:cs typeface="Verdana" pitchFamily="34" charset="0"/>
              </a:rPr>
              <a:t>(contd.)</a:t>
            </a:r>
            <a:endParaRPr lang="en-US" sz="2800" b="1" dirty="0" smtClean="0">
              <a:solidFill>
                <a:srgbClr val="1E0FE7"/>
              </a:solidFill>
              <a:latin typeface="+mj-lt"/>
              <a:ea typeface="Verdana" pitchFamily="34" charset="0"/>
              <a:cs typeface="Verdana" pitchFamily="34" charset="0"/>
            </a:endParaRPr>
          </a:p>
          <a:p>
            <a:pPr marL="914400" lvl="1"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Merit / Advantage:</a:t>
            </a:r>
          </a:p>
          <a:p>
            <a:pPr marL="1371600" lvl="2" indent="-457200" algn="just">
              <a:spcBef>
                <a:spcPts val="600"/>
              </a:spcBef>
              <a:spcAft>
                <a:spcPts val="600"/>
              </a:spcAft>
              <a:buFont typeface="Wingdings" pitchFamily="2" charset="2"/>
              <a:buChar char="v"/>
            </a:pPr>
            <a:r>
              <a:rPr lang="en-US" sz="2200" dirty="0" smtClean="0">
                <a:solidFill>
                  <a:srgbClr val="660033"/>
                </a:solidFill>
                <a:ea typeface="Verdana" pitchFamily="34" charset="0"/>
                <a:cs typeface="Verdana" pitchFamily="34" charset="0"/>
              </a:rPr>
              <a:t>In this mechanism if the word we want to store an 8 byte long word in the 8 word length memory it uses only one step to do so it is speedy.</a:t>
            </a:r>
          </a:p>
          <a:p>
            <a:pPr marL="1371600" lvl="2" indent="-457200" algn="just">
              <a:spcBef>
                <a:spcPts val="600"/>
              </a:spcBef>
              <a:spcAft>
                <a:spcPts val="600"/>
              </a:spcAft>
              <a:buFont typeface="Wingdings" pitchFamily="2" charset="2"/>
              <a:buChar char="v"/>
            </a:pPr>
            <a:r>
              <a:rPr lang="en-US" sz="2200" dirty="0" smtClean="0">
                <a:solidFill>
                  <a:srgbClr val="660033"/>
                </a:solidFill>
                <a:ea typeface="Verdana" pitchFamily="34" charset="0"/>
                <a:cs typeface="Verdana" pitchFamily="34" charset="0"/>
              </a:rPr>
              <a:t>Provides speedy access.</a:t>
            </a:r>
            <a:r>
              <a:rPr lang="en-US" sz="2000" dirty="0" smtClean="0">
                <a:solidFill>
                  <a:srgbClr val="660033"/>
                </a:solidFill>
                <a:ea typeface="Verdana" pitchFamily="34" charset="0"/>
                <a:cs typeface="Verdana" pitchFamily="34" charset="0"/>
              </a:rPr>
              <a:t> </a:t>
            </a:r>
          </a:p>
          <a:p>
            <a:pPr marL="914400" lvl="1"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Disadvantage:</a:t>
            </a:r>
          </a:p>
          <a:p>
            <a:pPr marL="1371600" lvl="2" indent="-457200" algn="just">
              <a:spcBef>
                <a:spcPts val="600"/>
              </a:spcBef>
              <a:spcAft>
                <a:spcPts val="600"/>
              </a:spcAft>
              <a:buFont typeface="Wingdings" pitchFamily="2" charset="2"/>
              <a:buChar char="v"/>
            </a:pPr>
            <a:r>
              <a:rPr lang="en-US" sz="2200" dirty="0" smtClean="0">
                <a:solidFill>
                  <a:srgbClr val="660033"/>
                </a:solidFill>
                <a:ea typeface="Verdana" pitchFamily="34" charset="0"/>
                <a:cs typeface="Verdana" pitchFamily="34" charset="0"/>
              </a:rPr>
              <a:t>In the 8 word length memory if we are having most words of 4-5 bytes, it wastes the memory space.</a:t>
            </a:r>
          </a:p>
          <a:p>
            <a:pPr marL="914400" lvl="1" indent="-457200" algn="just">
              <a:spcBef>
                <a:spcPts val="600"/>
              </a:spcBef>
              <a:spcAft>
                <a:spcPts val="600"/>
              </a:spcAft>
            </a:pPr>
            <a:endParaRPr lang="en-US" sz="2400" dirty="0" smtClean="0">
              <a:solidFill>
                <a:srgbClr val="660033"/>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1771562" y="1143000"/>
            <a:ext cx="6458038" cy="4038600"/>
          </a:xfrm>
          <a:prstGeom prst="rect">
            <a:avLst/>
          </a:prstGeom>
          <a:noFill/>
          <a:ln w="9525">
            <a:noFill/>
            <a:miter lim="800000"/>
            <a:headEnd/>
            <a:tailEnd/>
          </a:ln>
          <a:effectLst/>
        </p:spPr>
      </p:pic>
      <p:sp>
        <p:nvSpPr>
          <p:cNvPr id="3" name="TextBox 2"/>
          <p:cNvSpPr txBox="1"/>
          <p:nvPr/>
        </p:nvSpPr>
        <p:spPr>
          <a:xfrm>
            <a:off x="3762615" y="5181600"/>
            <a:ext cx="2997295" cy="369332"/>
          </a:xfrm>
          <a:prstGeom prst="rect">
            <a:avLst/>
          </a:prstGeom>
          <a:noFill/>
        </p:spPr>
        <p:txBody>
          <a:bodyPr wrap="none" rtlCol="0">
            <a:spAutoFit/>
          </a:bodyPr>
          <a:lstStyle/>
          <a:p>
            <a:r>
              <a:rPr lang="en-US" dirty="0" smtClean="0"/>
              <a:t>Fixed Word Length Memory</a:t>
            </a:r>
            <a:endParaRPr lang="en-US" dirty="0"/>
          </a:p>
        </p:txBody>
      </p:sp>
      <p:sp>
        <p:nvSpPr>
          <p:cNvPr id="4" name="TextBox 3"/>
          <p:cNvSpPr txBox="1"/>
          <p:nvPr/>
        </p:nvSpPr>
        <p:spPr>
          <a:xfrm rot="16200000">
            <a:off x="859805" y="3066582"/>
            <a:ext cx="1873462" cy="369332"/>
          </a:xfrm>
          <a:prstGeom prst="rect">
            <a:avLst/>
          </a:prstGeom>
          <a:noFill/>
        </p:spPr>
        <p:txBody>
          <a:bodyPr wrap="none" rtlCol="0">
            <a:spAutoFit/>
          </a:bodyPr>
          <a:lstStyle/>
          <a:p>
            <a:r>
              <a:rPr lang="en-US" dirty="0" smtClean="0"/>
              <a:t>Memory Address</a:t>
            </a:r>
            <a:endParaRPr lang="en-US" dirty="0"/>
          </a:p>
        </p:txBody>
      </p:sp>
      <p:sp>
        <p:nvSpPr>
          <p:cNvPr id="5" name="TextBox 4"/>
          <p:cNvSpPr txBox="1"/>
          <p:nvPr/>
        </p:nvSpPr>
        <p:spPr>
          <a:xfrm>
            <a:off x="3915015" y="990600"/>
            <a:ext cx="2345194" cy="369332"/>
          </a:xfrm>
          <a:prstGeom prst="rect">
            <a:avLst/>
          </a:prstGeom>
          <a:noFill/>
        </p:spPr>
        <p:txBody>
          <a:bodyPr wrap="none" rtlCol="0">
            <a:spAutoFit/>
          </a:bodyPr>
          <a:lstStyle/>
          <a:p>
            <a:r>
              <a:rPr lang="en-US" dirty="0" smtClean="0"/>
              <a:t>Word Length – 8 byte</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882908"/>
            <a:ext cx="8915400" cy="4832092"/>
          </a:xfrm>
          <a:prstGeom prst="rect">
            <a:avLst/>
          </a:prstGeom>
        </p:spPr>
        <p:txBody>
          <a:bodyPr wrap="square">
            <a:spAutoFit/>
          </a:bodyPr>
          <a:lstStyle/>
          <a:p>
            <a:pPr marL="914400" lvl="1" indent="-457200" algn="ctr">
              <a:spcBef>
                <a:spcPts val="600"/>
              </a:spcBef>
              <a:spcAft>
                <a:spcPts val="600"/>
              </a:spcAft>
            </a:pPr>
            <a:r>
              <a:rPr lang="en-US" sz="2800" b="1" dirty="0" smtClean="0">
                <a:solidFill>
                  <a:srgbClr val="660033"/>
                </a:solidFill>
                <a:latin typeface="+mj-lt"/>
                <a:ea typeface="Verdana" pitchFamily="34" charset="0"/>
                <a:cs typeface="Verdana" pitchFamily="34" charset="0"/>
              </a:rPr>
              <a:t>Variable word length Memory</a:t>
            </a:r>
          </a:p>
          <a:p>
            <a:pPr marL="914400" lvl="1"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In certain computers the memory is designed for storing a single byte for single character or byte, which is known as character  addressable or variable word length memory approach.</a:t>
            </a:r>
          </a:p>
          <a:p>
            <a:pPr marL="914400" lvl="1"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E.g. A word “</a:t>
            </a:r>
            <a:r>
              <a:rPr lang="en-US" sz="2400" dirty="0" err="1" smtClean="0">
                <a:solidFill>
                  <a:srgbClr val="660033"/>
                </a:solidFill>
                <a:ea typeface="Verdana" pitchFamily="34" charset="0"/>
                <a:cs typeface="Verdana" pitchFamily="34" charset="0"/>
              </a:rPr>
              <a:t>Surat</a:t>
            </a:r>
            <a:r>
              <a:rPr lang="en-US" sz="2400" dirty="0" smtClean="0">
                <a:solidFill>
                  <a:srgbClr val="660033"/>
                </a:solidFill>
                <a:ea typeface="Verdana" pitchFamily="34" charset="0"/>
                <a:cs typeface="Verdana" pitchFamily="34" charset="0"/>
              </a:rPr>
              <a:t>” will be stored in 5 consecutive memory address blocks where as word “</a:t>
            </a:r>
            <a:r>
              <a:rPr lang="en-US" sz="2400" dirty="0" err="1" smtClean="0">
                <a:solidFill>
                  <a:srgbClr val="660033"/>
                </a:solidFill>
                <a:ea typeface="Verdana" pitchFamily="34" charset="0"/>
                <a:cs typeface="Verdana" pitchFamily="34" charset="0"/>
              </a:rPr>
              <a:t>Ahemdabad</a:t>
            </a:r>
            <a:r>
              <a:rPr lang="en-US" sz="2400" dirty="0" smtClean="0">
                <a:solidFill>
                  <a:srgbClr val="660033"/>
                </a:solidFill>
                <a:ea typeface="Verdana" pitchFamily="34" charset="0"/>
                <a:cs typeface="Verdana" pitchFamily="34" charset="0"/>
              </a:rPr>
              <a:t>” will be stored in 9 consecutive address blocks of the memory.</a:t>
            </a:r>
          </a:p>
          <a:p>
            <a:pPr marL="914400" lvl="1"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It is basically used in the personal use computer to save the memory space.</a:t>
            </a:r>
          </a:p>
          <a:p>
            <a:pPr marL="914400" lvl="1" indent="-457200" algn="just">
              <a:spcBef>
                <a:spcPts val="600"/>
              </a:spcBef>
              <a:spcAft>
                <a:spcPts val="600"/>
              </a:spcAft>
            </a:pPr>
            <a:endParaRPr lang="en-US" sz="2400" dirty="0" smtClean="0">
              <a:solidFill>
                <a:srgbClr val="660033"/>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1205329"/>
            <a:ext cx="8915400" cy="3754874"/>
          </a:xfrm>
          <a:prstGeom prst="rect">
            <a:avLst/>
          </a:prstGeom>
        </p:spPr>
        <p:txBody>
          <a:bodyPr wrap="square">
            <a:spAutoFit/>
          </a:bodyPr>
          <a:lstStyle/>
          <a:p>
            <a:pPr marL="914400" lvl="1" indent="-457200" algn="ctr">
              <a:spcBef>
                <a:spcPts val="600"/>
              </a:spcBef>
              <a:spcAft>
                <a:spcPts val="600"/>
              </a:spcAft>
            </a:pPr>
            <a:r>
              <a:rPr lang="en-US" sz="2800" b="1" dirty="0" smtClean="0">
                <a:solidFill>
                  <a:srgbClr val="660033"/>
                </a:solidFill>
                <a:latin typeface="+mj-lt"/>
                <a:ea typeface="Verdana" pitchFamily="34" charset="0"/>
                <a:cs typeface="Verdana" pitchFamily="34" charset="0"/>
              </a:rPr>
              <a:t>Variable word length Memory</a:t>
            </a:r>
            <a:r>
              <a:rPr lang="en-US" sz="2000" b="1" dirty="0" smtClean="0">
                <a:solidFill>
                  <a:srgbClr val="1E0FE7"/>
                </a:solidFill>
                <a:latin typeface="+mj-lt"/>
                <a:ea typeface="Verdana" pitchFamily="34" charset="0"/>
                <a:cs typeface="Verdana" pitchFamily="34" charset="0"/>
              </a:rPr>
              <a:t>(contd.)</a:t>
            </a:r>
            <a:endParaRPr lang="en-US" sz="2800" b="1" dirty="0" smtClean="0">
              <a:solidFill>
                <a:srgbClr val="1E0FE7"/>
              </a:solidFill>
              <a:latin typeface="+mj-lt"/>
              <a:ea typeface="Verdana" pitchFamily="34" charset="0"/>
              <a:cs typeface="Verdana" pitchFamily="34" charset="0"/>
            </a:endParaRPr>
          </a:p>
          <a:p>
            <a:pPr marL="914400" lvl="1"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Merit / Advantage:</a:t>
            </a:r>
          </a:p>
          <a:p>
            <a:pPr marL="1371600" lvl="2" indent="-457200" algn="just">
              <a:spcBef>
                <a:spcPts val="600"/>
              </a:spcBef>
              <a:spcAft>
                <a:spcPts val="600"/>
              </a:spcAft>
              <a:buFont typeface="Wingdings" pitchFamily="2" charset="2"/>
              <a:buChar char="v"/>
            </a:pPr>
            <a:r>
              <a:rPr lang="en-US" sz="2200" dirty="0" smtClean="0">
                <a:solidFill>
                  <a:srgbClr val="660033"/>
                </a:solidFill>
                <a:ea typeface="Verdana" pitchFamily="34" charset="0"/>
                <a:cs typeface="Verdana" pitchFamily="34" charset="0"/>
              </a:rPr>
              <a:t>It optimizes the memory according to the data it stores.</a:t>
            </a:r>
          </a:p>
          <a:p>
            <a:pPr marL="914400" lvl="1"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Disadvantage:</a:t>
            </a:r>
          </a:p>
          <a:p>
            <a:pPr marL="1371600" lvl="2" indent="-457200" algn="just">
              <a:spcBef>
                <a:spcPts val="600"/>
              </a:spcBef>
              <a:spcAft>
                <a:spcPts val="600"/>
              </a:spcAft>
              <a:buFont typeface="Wingdings" pitchFamily="2" charset="2"/>
              <a:buChar char="v"/>
            </a:pPr>
            <a:r>
              <a:rPr lang="en-US" sz="2200" dirty="0" smtClean="0">
                <a:solidFill>
                  <a:srgbClr val="660033"/>
                </a:solidFill>
                <a:ea typeface="Verdana" pitchFamily="34" charset="0"/>
                <a:cs typeface="Verdana" pitchFamily="34" charset="0"/>
              </a:rPr>
              <a:t>If we would like to store “Computer” which is of 8 byte or character it require 8 steps to complete the process, so it is slow.</a:t>
            </a:r>
          </a:p>
          <a:p>
            <a:pPr marL="914400" lvl="1" indent="-457200" algn="just">
              <a:spcBef>
                <a:spcPts val="600"/>
              </a:spcBef>
              <a:spcAft>
                <a:spcPts val="600"/>
              </a:spcAft>
            </a:pPr>
            <a:endParaRPr lang="en-US" sz="2400" dirty="0" smtClean="0">
              <a:solidFill>
                <a:srgbClr val="660033"/>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4086225" y="685800"/>
            <a:ext cx="1173456" cy="5591175"/>
          </a:xfrm>
          <a:prstGeom prst="rect">
            <a:avLst/>
          </a:prstGeom>
          <a:noFill/>
          <a:ln w="9525">
            <a:noFill/>
            <a:miter lim="800000"/>
            <a:headEnd/>
            <a:tailEnd/>
          </a:ln>
          <a:effectLst/>
        </p:spPr>
      </p:pic>
      <p:sp>
        <p:nvSpPr>
          <p:cNvPr id="3" name="TextBox 2"/>
          <p:cNvSpPr txBox="1"/>
          <p:nvPr/>
        </p:nvSpPr>
        <p:spPr>
          <a:xfrm>
            <a:off x="3581400" y="6336268"/>
            <a:ext cx="3507948" cy="369332"/>
          </a:xfrm>
          <a:prstGeom prst="rect">
            <a:avLst/>
          </a:prstGeom>
          <a:noFill/>
        </p:spPr>
        <p:txBody>
          <a:bodyPr wrap="none" rtlCol="0">
            <a:spAutoFit/>
          </a:bodyPr>
          <a:lstStyle/>
          <a:p>
            <a:r>
              <a:rPr lang="en-US" b="1" dirty="0" smtClean="0"/>
              <a:t>Variable Word Length Memory</a:t>
            </a:r>
            <a:endParaRPr lang="en-US" b="1" dirty="0"/>
          </a:p>
        </p:txBody>
      </p:sp>
      <p:sp>
        <p:nvSpPr>
          <p:cNvPr id="4" name="TextBox 3"/>
          <p:cNvSpPr txBox="1"/>
          <p:nvPr/>
        </p:nvSpPr>
        <p:spPr>
          <a:xfrm rot="16200000">
            <a:off x="2215634" y="3053834"/>
            <a:ext cx="3276600" cy="369332"/>
          </a:xfrm>
          <a:prstGeom prst="rect">
            <a:avLst/>
          </a:prstGeom>
          <a:noFill/>
        </p:spPr>
        <p:txBody>
          <a:bodyPr wrap="square" rtlCol="0">
            <a:spAutoFit/>
          </a:bodyPr>
          <a:lstStyle/>
          <a:p>
            <a:pPr algn="ctr"/>
            <a:r>
              <a:rPr lang="en-US" dirty="0" smtClean="0"/>
              <a:t>Memory Address</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219200"/>
            <a:ext cx="8915400" cy="4585871"/>
          </a:xfrm>
          <a:prstGeom prst="rect">
            <a:avLst/>
          </a:prstGeom>
        </p:spPr>
        <p:txBody>
          <a:bodyPr wrap="square">
            <a:spAutoFit/>
          </a:bodyPr>
          <a:lstStyle/>
          <a:p>
            <a:pPr marL="914400" lvl="1" indent="-457200" algn="ctr">
              <a:spcBef>
                <a:spcPts val="600"/>
              </a:spcBef>
              <a:spcAft>
                <a:spcPts val="600"/>
              </a:spcAft>
            </a:pPr>
            <a:r>
              <a:rPr lang="en-US" sz="3600" b="1" dirty="0" smtClean="0">
                <a:solidFill>
                  <a:srgbClr val="660033"/>
                </a:solidFill>
                <a:latin typeface="+mj-lt"/>
                <a:ea typeface="Verdana" pitchFamily="34" charset="0"/>
                <a:cs typeface="Verdana" pitchFamily="34" charset="0"/>
              </a:rPr>
              <a:t>Concept of Memory</a:t>
            </a:r>
          </a:p>
          <a:p>
            <a:pPr marL="914400" lvl="1"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Computer’s Memory is complicated System.</a:t>
            </a:r>
          </a:p>
          <a:p>
            <a:pPr marL="914400" lvl="1"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The memory refers to the physical devices used to store programs (sequence of instructions) or data on a temporary or permanent basis for use in a computer or digital electronic devices.</a:t>
            </a:r>
          </a:p>
          <a:p>
            <a:pPr marL="914400" lvl="1"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It is made up of large number of cells where each cell stores a bit (binary no 0 or 1).</a:t>
            </a:r>
          </a:p>
          <a:p>
            <a:pPr marL="914400" lvl="1"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The computer memory is used from starting the PC to turning off the PC.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http://www2.uic.edu/classes/ids/ids100/3-05.gif"/>
          <p:cNvPicPr>
            <a:picLocks noChangeAspect="1" noChangeArrowheads="1"/>
          </p:cNvPicPr>
          <p:nvPr/>
        </p:nvPicPr>
        <p:blipFill>
          <a:blip r:embed="rId2"/>
          <a:srcRect/>
          <a:stretch>
            <a:fillRect/>
          </a:stretch>
        </p:blipFill>
        <p:spPr bwMode="auto">
          <a:xfrm>
            <a:off x="762000" y="1524000"/>
            <a:ext cx="7471912" cy="4950143"/>
          </a:xfrm>
          <a:prstGeom prst="rect">
            <a:avLst/>
          </a:prstGeom>
          <a:noFill/>
        </p:spPr>
      </p:pic>
      <p:sp>
        <p:nvSpPr>
          <p:cNvPr id="3" name="Rectangle 2"/>
          <p:cNvSpPr/>
          <p:nvPr/>
        </p:nvSpPr>
        <p:spPr>
          <a:xfrm>
            <a:off x="0" y="725269"/>
            <a:ext cx="9144000" cy="646331"/>
          </a:xfrm>
          <a:prstGeom prst="rect">
            <a:avLst/>
          </a:prstGeom>
        </p:spPr>
        <p:txBody>
          <a:bodyPr wrap="square">
            <a:spAutoFit/>
          </a:bodyPr>
          <a:lstStyle/>
          <a:p>
            <a:pPr marL="914400" lvl="1" indent="-457200" algn="ctr">
              <a:spcBef>
                <a:spcPts val="600"/>
              </a:spcBef>
              <a:spcAft>
                <a:spcPts val="600"/>
              </a:spcAft>
            </a:pPr>
            <a:r>
              <a:rPr lang="en-US" sz="3600" b="1" dirty="0" smtClean="0">
                <a:solidFill>
                  <a:srgbClr val="660033"/>
                </a:solidFill>
                <a:ea typeface="Verdana" pitchFamily="34" charset="0"/>
                <a:cs typeface="Verdana" pitchFamily="34" charset="0"/>
              </a:rPr>
              <a:t>Types of Main/Primary Memory</a:t>
            </a:r>
            <a:endParaRPr lang="en-US" sz="3600" b="1" dirty="0" smtClean="0">
              <a:solidFill>
                <a:srgbClr val="1E0FE7"/>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200" y="665485"/>
            <a:ext cx="8915400" cy="6040115"/>
          </a:xfrm>
          <a:prstGeom prst="rect">
            <a:avLst/>
          </a:prstGeom>
        </p:spPr>
        <p:txBody>
          <a:bodyPr wrap="square">
            <a:spAutoFit/>
          </a:bodyPr>
          <a:lstStyle/>
          <a:p>
            <a:pPr marL="914400" lvl="1" indent="-457200" algn="ctr">
              <a:spcBef>
                <a:spcPts val="600"/>
              </a:spcBef>
              <a:spcAft>
                <a:spcPts val="600"/>
              </a:spcAft>
            </a:pPr>
            <a:r>
              <a:rPr lang="en-US" sz="3600" b="1" dirty="0" smtClean="0">
                <a:solidFill>
                  <a:srgbClr val="660033"/>
                </a:solidFill>
                <a:latin typeface="+mj-lt"/>
                <a:ea typeface="Verdana" pitchFamily="34" charset="0"/>
                <a:cs typeface="Verdana" pitchFamily="34" charset="0"/>
              </a:rPr>
              <a:t>Random Access Memory (RAM)</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Basically primary memory of computer is known as RAM</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It is made up of small ICs on it.</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The motherboards are normally made in such a way that we can increase the memory if we want just by adding more capacity RAM.</a:t>
            </a:r>
          </a:p>
          <a:p>
            <a:pPr marL="914400" lvl="1" indent="-457200" algn="just">
              <a:spcBef>
                <a:spcPts val="600"/>
              </a:spcBef>
              <a:spcAft>
                <a:spcPts val="600"/>
              </a:spcAft>
            </a:pPr>
            <a:endParaRPr lang="en-US" sz="2400" dirty="0" smtClean="0">
              <a:solidFill>
                <a:srgbClr val="660033"/>
              </a:solidFill>
              <a:ea typeface="Verdana" pitchFamily="34" charset="0"/>
              <a:cs typeface="Verdana" pitchFamily="34" charset="0"/>
            </a:endParaRPr>
          </a:p>
          <a:p>
            <a:pPr marL="914400" lvl="1" indent="-457200" algn="just">
              <a:spcBef>
                <a:spcPts val="600"/>
              </a:spcBef>
              <a:spcAft>
                <a:spcPts val="600"/>
              </a:spcAft>
            </a:pPr>
            <a:endParaRPr lang="en-US" sz="2400" dirty="0" smtClean="0">
              <a:solidFill>
                <a:srgbClr val="660033"/>
              </a:solidFill>
              <a:ea typeface="Verdana" pitchFamily="34" charset="0"/>
              <a:cs typeface="Verdana" pitchFamily="34" charset="0"/>
            </a:endParaRP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It is a volatile memory.</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When the power turned off the data on RAM are erased.</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Its cost per bit storage is higher than secondary memory.</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Available in small sizes : 512mb, 1gb, 2gb. 4gb etc.</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It is available in two techniques: SRAM and DRAM</a:t>
            </a:r>
          </a:p>
        </p:txBody>
      </p:sp>
      <p:pic>
        <p:nvPicPr>
          <p:cNvPr id="6" name="Picture 2" descr="http://t1.gstatic.com/images?q=tbn:ANd9GcTiKxAHmvs6Io4E8tuWXl6j4vZDXNovNTGnyTZZRPr5bP50oLD6pg"/>
          <p:cNvPicPr>
            <a:picLocks noChangeAspect="1" noChangeArrowheads="1"/>
          </p:cNvPicPr>
          <p:nvPr/>
        </p:nvPicPr>
        <p:blipFill>
          <a:blip r:embed="rId2"/>
          <a:srcRect/>
          <a:stretch>
            <a:fillRect/>
          </a:stretch>
        </p:blipFill>
        <p:spPr bwMode="auto">
          <a:xfrm>
            <a:off x="990600" y="3333750"/>
            <a:ext cx="7239000" cy="1085850"/>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1290712"/>
            <a:ext cx="8915400" cy="4424288"/>
          </a:xfrm>
          <a:prstGeom prst="rect">
            <a:avLst/>
          </a:prstGeom>
        </p:spPr>
        <p:txBody>
          <a:bodyPr wrap="square">
            <a:spAutoFit/>
          </a:bodyPr>
          <a:lstStyle/>
          <a:p>
            <a:pPr marL="914400" lvl="1" indent="-457200" algn="ctr">
              <a:spcBef>
                <a:spcPts val="600"/>
              </a:spcBef>
              <a:spcAft>
                <a:spcPts val="600"/>
              </a:spcAft>
            </a:pPr>
            <a:r>
              <a:rPr lang="en-US" sz="2800" b="1" dirty="0" smtClean="0">
                <a:solidFill>
                  <a:srgbClr val="660033"/>
                </a:solidFill>
                <a:latin typeface="+mj-lt"/>
                <a:ea typeface="Verdana" pitchFamily="34" charset="0"/>
                <a:cs typeface="Verdana" pitchFamily="34" charset="0"/>
              </a:rPr>
              <a:t>Static Random Access Memory (SRAM)</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Easy to understand</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Similar to flip flop</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Advantage: It is high speed</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Disadvantage: Power Consumption and Heat</a:t>
            </a:r>
          </a:p>
          <a:p>
            <a:pPr marL="914400" lvl="1" indent="-457200" algn="ctr">
              <a:spcBef>
                <a:spcPts val="1200"/>
              </a:spcBef>
              <a:spcAft>
                <a:spcPts val="1200"/>
              </a:spcAft>
            </a:pPr>
            <a:r>
              <a:rPr lang="en-US" sz="2800" b="1" dirty="0" smtClean="0">
                <a:solidFill>
                  <a:srgbClr val="660033"/>
                </a:solidFill>
                <a:ea typeface="Verdana" pitchFamily="34" charset="0"/>
                <a:cs typeface="Verdana" pitchFamily="34" charset="0"/>
              </a:rPr>
              <a:t>Dynamic Random Access Memory (DRAM)</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Complex mechanism</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Alternative for SRAM</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Advantage: Uses Less power</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1"/>
          <p:cNvPicPr>
            <a:picLocks noChangeAspect="1" noChangeArrowheads="1"/>
          </p:cNvPicPr>
          <p:nvPr/>
        </p:nvPicPr>
        <p:blipFill>
          <a:blip r:embed="rId2"/>
          <a:srcRect/>
          <a:stretch>
            <a:fillRect/>
          </a:stretch>
        </p:blipFill>
        <p:spPr bwMode="auto">
          <a:xfrm>
            <a:off x="457200" y="762000"/>
            <a:ext cx="8229600" cy="590604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665485"/>
            <a:ext cx="8915400" cy="6101670"/>
          </a:xfrm>
          <a:prstGeom prst="rect">
            <a:avLst/>
          </a:prstGeom>
        </p:spPr>
        <p:txBody>
          <a:bodyPr wrap="square">
            <a:spAutoFit/>
          </a:bodyPr>
          <a:lstStyle/>
          <a:p>
            <a:pPr marL="914400" lvl="1" indent="-457200" algn="ctr">
              <a:spcBef>
                <a:spcPts val="600"/>
              </a:spcBef>
              <a:spcAft>
                <a:spcPts val="600"/>
              </a:spcAft>
            </a:pPr>
            <a:r>
              <a:rPr lang="en-US" sz="3600" b="1" dirty="0" smtClean="0">
                <a:solidFill>
                  <a:srgbClr val="660033"/>
                </a:solidFill>
                <a:latin typeface="+mj-lt"/>
                <a:ea typeface="Verdana" pitchFamily="34" charset="0"/>
                <a:cs typeface="Verdana" pitchFamily="34" charset="0"/>
              </a:rPr>
              <a:t>Read Only Memory (ROM)</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1 kind of RAM which is non-volatile.</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It is a chip which stores the data permanently  and cannot be changed easily by user programs.</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The data are stored by using the fuse-links, which burnt the data permanently on the chip; since it is known as burnt-in data. </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User can’t change the data.</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It is also known as field stores, permanent stores or dead stores.</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The data stored on it; are used frequently.</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In complex structures the micro program are used to read low-level machine functions and reading the data on ROM.</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System boot program is such a micro program.</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1525265"/>
            <a:ext cx="8915400" cy="3808735"/>
          </a:xfrm>
          <a:prstGeom prst="rect">
            <a:avLst/>
          </a:prstGeom>
        </p:spPr>
        <p:txBody>
          <a:bodyPr wrap="square">
            <a:spAutoFit/>
          </a:bodyPr>
          <a:lstStyle/>
          <a:p>
            <a:pPr marL="914400" lvl="1" indent="-457200" algn="ctr">
              <a:spcBef>
                <a:spcPts val="600"/>
              </a:spcBef>
              <a:spcAft>
                <a:spcPts val="600"/>
              </a:spcAft>
            </a:pPr>
            <a:r>
              <a:rPr lang="en-US" sz="3600" b="1" dirty="0" smtClean="0">
                <a:solidFill>
                  <a:srgbClr val="660033"/>
                </a:solidFill>
                <a:latin typeface="+mj-lt"/>
                <a:ea typeface="Verdana" pitchFamily="34" charset="0"/>
                <a:cs typeface="Verdana" pitchFamily="34" charset="0"/>
              </a:rPr>
              <a:t>Read Only Memory (ROM)</a:t>
            </a:r>
            <a:r>
              <a:rPr lang="en-US" sz="2800" b="1" dirty="0" smtClean="0">
                <a:solidFill>
                  <a:srgbClr val="1E0FE7"/>
                </a:solidFill>
                <a:latin typeface="+mj-lt"/>
                <a:ea typeface="Verdana" pitchFamily="34" charset="0"/>
                <a:cs typeface="Verdana" pitchFamily="34" charset="0"/>
              </a:rPr>
              <a:t>(contd.)</a:t>
            </a:r>
            <a:endParaRPr lang="en-US" sz="3600" b="1" dirty="0" smtClean="0">
              <a:solidFill>
                <a:srgbClr val="1E0FE7"/>
              </a:solidFill>
              <a:latin typeface="+mj-lt"/>
              <a:ea typeface="Verdana" pitchFamily="34" charset="0"/>
              <a:cs typeface="Verdana" pitchFamily="34" charset="0"/>
            </a:endParaRP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The user programmed ROMs are basically divided in two categories as mentioned below:</a:t>
            </a:r>
          </a:p>
          <a:p>
            <a:pPr marL="1371600" lvl="2" indent="-457200" algn="just">
              <a:spcBef>
                <a:spcPts val="300"/>
              </a:spcBef>
              <a:spcAft>
                <a:spcPts val="300"/>
              </a:spcAft>
              <a:buFont typeface="Wingdings" pitchFamily="2" charset="2"/>
              <a:buChar char="v"/>
            </a:pPr>
            <a:r>
              <a:rPr lang="en-US" sz="2000" b="1" dirty="0" smtClean="0">
                <a:solidFill>
                  <a:srgbClr val="1E0FE7"/>
                </a:solidFill>
                <a:ea typeface="Verdana" pitchFamily="34" charset="0"/>
                <a:cs typeface="Verdana" pitchFamily="34" charset="0"/>
              </a:rPr>
              <a:t>Non-Erasable 	</a:t>
            </a:r>
          </a:p>
          <a:p>
            <a:pPr marL="1828800" lvl="3" indent="-457200" algn="just">
              <a:spcBef>
                <a:spcPts val="300"/>
              </a:spcBef>
              <a:spcAft>
                <a:spcPts val="300"/>
              </a:spcAft>
              <a:buFont typeface="Wingdings" pitchFamily="2" charset="2"/>
              <a:buChar char="v"/>
            </a:pPr>
            <a:r>
              <a:rPr lang="en-US" sz="2000" b="1" dirty="0" smtClean="0">
                <a:solidFill>
                  <a:srgbClr val="1E0FE7"/>
                </a:solidFill>
                <a:ea typeface="Verdana" pitchFamily="34" charset="0"/>
                <a:cs typeface="Verdana" pitchFamily="34" charset="0"/>
              </a:rPr>
              <a:t>PROM</a:t>
            </a:r>
          </a:p>
          <a:p>
            <a:pPr marL="1371600" lvl="2" indent="-457200" algn="just">
              <a:spcBef>
                <a:spcPts val="300"/>
              </a:spcBef>
              <a:spcAft>
                <a:spcPts val="300"/>
              </a:spcAft>
              <a:buFont typeface="Wingdings" pitchFamily="2" charset="2"/>
              <a:buChar char="v"/>
            </a:pPr>
            <a:r>
              <a:rPr lang="en-US" sz="2000" b="1" dirty="0" smtClean="0">
                <a:solidFill>
                  <a:srgbClr val="1E0FE7"/>
                </a:solidFill>
                <a:ea typeface="Verdana" pitchFamily="34" charset="0"/>
                <a:cs typeface="Verdana" pitchFamily="34" charset="0"/>
              </a:rPr>
              <a:t>Erasable</a:t>
            </a:r>
          </a:p>
          <a:p>
            <a:pPr marL="1828800" lvl="3" indent="-457200" algn="just">
              <a:spcBef>
                <a:spcPts val="300"/>
              </a:spcBef>
              <a:spcAft>
                <a:spcPts val="300"/>
              </a:spcAft>
              <a:buFont typeface="Wingdings" pitchFamily="2" charset="2"/>
              <a:buChar char="v"/>
            </a:pPr>
            <a:r>
              <a:rPr lang="en-US" sz="2000" b="1" dirty="0" smtClean="0">
                <a:solidFill>
                  <a:srgbClr val="1E0FE7"/>
                </a:solidFill>
                <a:ea typeface="Verdana" pitchFamily="34" charset="0"/>
                <a:cs typeface="Verdana" pitchFamily="34" charset="0"/>
              </a:rPr>
              <a:t>EPROM</a:t>
            </a:r>
          </a:p>
          <a:p>
            <a:pPr marL="1828800" lvl="3" indent="-457200" algn="just">
              <a:spcBef>
                <a:spcPts val="300"/>
              </a:spcBef>
              <a:spcAft>
                <a:spcPts val="300"/>
              </a:spcAft>
              <a:buFont typeface="Wingdings" pitchFamily="2" charset="2"/>
              <a:buChar char="v"/>
            </a:pPr>
            <a:r>
              <a:rPr lang="en-US" sz="2000" b="1" dirty="0" smtClean="0">
                <a:solidFill>
                  <a:srgbClr val="1E0FE7"/>
                </a:solidFill>
                <a:ea typeface="Verdana" pitchFamily="34" charset="0"/>
                <a:cs typeface="Verdana" pitchFamily="34" charset="0"/>
              </a:rPr>
              <a:t>EEPROM</a:t>
            </a:r>
          </a:p>
          <a:p>
            <a:pPr marL="1828800" lvl="3" indent="-457200" algn="just">
              <a:spcBef>
                <a:spcPts val="300"/>
              </a:spcBef>
              <a:spcAft>
                <a:spcPts val="300"/>
              </a:spcAft>
              <a:buFont typeface="Wingdings" pitchFamily="2" charset="2"/>
              <a:buChar char="v"/>
            </a:pPr>
            <a:r>
              <a:rPr lang="en-US" sz="2000" b="1" dirty="0" smtClean="0">
                <a:solidFill>
                  <a:srgbClr val="1E0FE7"/>
                </a:solidFill>
                <a:ea typeface="Verdana" pitchFamily="34" charset="0"/>
                <a:cs typeface="Verdana" pitchFamily="34" charset="0"/>
              </a:rPr>
              <a:t>UVEPROM / FLASH </a:t>
            </a:r>
            <a:endParaRPr lang="en-US" sz="2400" b="1" dirty="0" smtClean="0">
              <a:solidFill>
                <a:srgbClr val="660033"/>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609600"/>
            <a:ext cx="8915400" cy="5901616"/>
          </a:xfrm>
          <a:prstGeom prst="rect">
            <a:avLst/>
          </a:prstGeom>
        </p:spPr>
        <p:txBody>
          <a:bodyPr wrap="square">
            <a:spAutoFit/>
          </a:bodyPr>
          <a:lstStyle/>
          <a:p>
            <a:pPr marL="914400" lvl="1" indent="-457200" algn="ctr">
              <a:spcBef>
                <a:spcPts val="600"/>
              </a:spcBef>
              <a:spcAft>
                <a:spcPts val="600"/>
              </a:spcAft>
            </a:pPr>
            <a:r>
              <a:rPr lang="en-US" sz="2800" b="1" dirty="0" smtClean="0">
                <a:solidFill>
                  <a:srgbClr val="660033"/>
                </a:solidFill>
                <a:latin typeface="+mj-lt"/>
                <a:ea typeface="Verdana" pitchFamily="34" charset="0"/>
                <a:cs typeface="Verdana" pitchFamily="34" charset="0"/>
              </a:rPr>
              <a:t>Programmable Read Only Memory (PROM)</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These type of ROMs are categorized in Manufacturer Programmed ROM and User Programmed ROM.</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The </a:t>
            </a:r>
            <a:r>
              <a:rPr lang="en-US" sz="2000" b="1" dirty="0" smtClean="0">
                <a:solidFill>
                  <a:schemeClr val="accent4">
                    <a:lumMod val="75000"/>
                  </a:schemeClr>
                </a:solidFill>
                <a:ea typeface="Verdana" pitchFamily="34" charset="0"/>
                <a:cs typeface="Verdana" pitchFamily="34" charset="0"/>
              </a:rPr>
              <a:t>manufacturer PROM</a:t>
            </a:r>
            <a:r>
              <a:rPr lang="en-US" sz="2400" dirty="0" smtClean="0">
                <a:solidFill>
                  <a:srgbClr val="660033"/>
                </a:solidFill>
                <a:ea typeface="Verdana" pitchFamily="34" charset="0"/>
                <a:cs typeface="Verdana" pitchFamily="34" charset="0"/>
              </a:rPr>
              <a:t> is usually burnt by the Manufacturing company which comes with certain electronics equipments.</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For </a:t>
            </a:r>
            <a:r>
              <a:rPr lang="en-US" sz="2400" dirty="0" err="1" smtClean="0">
                <a:solidFill>
                  <a:srgbClr val="660033"/>
                </a:solidFill>
                <a:ea typeface="Verdana" pitchFamily="34" charset="0"/>
                <a:cs typeface="Verdana" pitchFamily="34" charset="0"/>
              </a:rPr>
              <a:t>eg</a:t>
            </a:r>
            <a:r>
              <a:rPr lang="en-US" sz="2400" dirty="0" smtClean="0">
                <a:solidFill>
                  <a:srgbClr val="660033"/>
                </a:solidFill>
                <a:ea typeface="Verdana" pitchFamily="34" charset="0"/>
                <a:cs typeface="Verdana" pitchFamily="34" charset="0"/>
              </a:rPr>
              <a:t>.: System Boot Program, Printer controller software in printers.</a:t>
            </a:r>
          </a:p>
          <a:p>
            <a:pPr marL="914400" lvl="1" indent="-457200" algn="just">
              <a:spcBef>
                <a:spcPts val="300"/>
              </a:spcBef>
              <a:spcAft>
                <a:spcPts val="300"/>
              </a:spcAft>
              <a:buFont typeface="Wingdings" pitchFamily="2" charset="2"/>
              <a:buChar char="v"/>
            </a:pPr>
            <a:r>
              <a:rPr lang="en-US" sz="2000" b="1" dirty="0" smtClean="0">
                <a:solidFill>
                  <a:schemeClr val="accent4">
                    <a:lumMod val="75000"/>
                  </a:schemeClr>
                </a:solidFill>
                <a:ea typeface="Verdana" pitchFamily="34" charset="0"/>
                <a:cs typeface="Verdana" pitchFamily="34" charset="0"/>
              </a:rPr>
              <a:t>Manufactured PROMs</a:t>
            </a:r>
            <a:r>
              <a:rPr lang="en-US" sz="2400" dirty="0" smtClean="0">
                <a:solidFill>
                  <a:srgbClr val="660033"/>
                </a:solidFill>
                <a:ea typeface="Verdana" pitchFamily="34" charset="0"/>
                <a:cs typeface="Verdana" pitchFamily="34" charset="0"/>
              </a:rPr>
              <a:t> are basically used when the demand is high.</a:t>
            </a:r>
          </a:p>
          <a:p>
            <a:pPr marL="914400" lvl="1" indent="-457200" algn="just">
              <a:spcBef>
                <a:spcPts val="300"/>
              </a:spcBef>
              <a:spcAft>
                <a:spcPts val="300"/>
              </a:spcAft>
              <a:buFont typeface="Wingdings" pitchFamily="2" charset="2"/>
              <a:buChar char="v"/>
            </a:pPr>
            <a:r>
              <a:rPr lang="en-US" sz="2000" b="1" dirty="0" smtClean="0">
                <a:solidFill>
                  <a:schemeClr val="accent4">
                    <a:lumMod val="75000"/>
                  </a:schemeClr>
                </a:solidFill>
                <a:ea typeface="Verdana" pitchFamily="34" charset="0"/>
                <a:cs typeface="Verdana" pitchFamily="34" charset="0"/>
              </a:rPr>
              <a:t>Manufactured PROMs </a:t>
            </a:r>
            <a:r>
              <a:rPr lang="en-US" sz="2400" dirty="0" smtClean="0">
                <a:solidFill>
                  <a:srgbClr val="660033"/>
                </a:solidFill>
                <a:ea typeface="Verdana" pitchFamily="34" charset="0"/>
                <a:cs typeface="Verdana" pitchFamily="34" charset="0"/>
              </a:rPr>
              <a:t>can’t modify by the user.</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In the </a:t>
            </a:r>
            <a:r>
              <a:rPr lang="en-US" sz="2400" dirty="0" smtClean="0">
                <a:solidFill>
                  <a:srgbClr val="FF0000"/>
                </a:solidFill>
                <a:ea typeface="Verdana" pitchFamily="34" charset="0"/>
                <a:cs typeface="Verdana" pitchFamily="34" charset="0"/>
              </a:rPr>
              <a:t>user PROM</a:t>
            </a:r>
            <a:r>
              <a:rPr lang="en-US" sz="2400" dirty="0" smtClean="0">
                <a:solidFill>
                  <a:srgbClr val="660033"/>
                </a:solidFill>
                <a:ea typeface="Verdana" pitchFamily="34" charset="0"/>
                <a:cs typeface="Verdana" pitchFamily="34" charset="0"/>
              </a:rPr>
              <a:t>, the user can write or store the data on it.</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User can write such micro program for performing specific tasks, which are commonly known as PROM.</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1432932"/>
            <a:ext cx="8915400" cy="3901068"/>
          </a:xfrm>
          <a:prstGeom prst="rect">
            <a:avLst/>
          </a:prstGeom>
        </p:spPr>
        <p:txBody>
          <a:bodyPr wrap="square">
            <a:spAutoFit/>
          </a:bodyPr>
          <a:lstStyle/>
          <a:p>
            <a:pPr marL="914400" lvl="1" indent="-457200" algn="ctr">
              <a:spcBef>
                <a:spcPts val="600"/>
              </a:spcBef>
              <a:spcAft>
                <a:spcPts val="600"/>
              </a:spcAft>
            </a:pPr>
            <a:r>
              <a:rPr lang="en-US" sz="2800" b="1" dirty="0" smtClean="0">
                <a:solidFill>
                  <a:srgbClr val="660033"/>
                </a:solidFill>
                <a:latin typeface="+mj-lt"/>
                <a:ea typeface="Verdana" pitchFamily="34" charset="0"/>
                <a:cs typeface="Verdana" pitchFamily="34" charset="0"/>
              </a:rPr>
              <a:t>Programmable Read Only Memory (PROM)(</a:t>
            </a:r>
            <a:r>
              <a:rPr lang="en-US" sz="2400" b="1" dirty="0" smtClean="0">
                <a:solidFill>
                  <a:srgbClr val="1E0FE7"/>
                </a:solidFill>
                <a:latin typeface="+mj-lt"/>
                <a:ea typeface="Verdana" pitchFamily="34" charset="0"/>
                <a:cs typeface="Verdana" pitchFamily="34" charset="0"/>
              </a:rPr>
              <a:t>contd.</a:t>
            </a:r>
            <a:r>
              <a:rPr lang="en-US" sz="2800" b="1" dirty="0" smtClean="0">
                <a:solidFill>
                  <a:srgbClr val="660033"/>
                </a:solidFill>
                <a:latin typeface="+mj-lt"/>
                <a:ea typeface="Verdana" pitchFamily="34" charset="0"/>
                <a:cs typeface="Verdana" pitchFamily="34" charset="0"/>
              </a:rPr>
              <a:t>)</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After creation the user PROM can be used as many as time the user wants.</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The </a:t>
            </a:r>
            <a:r>
              <a:rPr lang="en-US" sz="2400" dirty="0" smtClean="0">
                <a:solidFill>
                  <a:srgbClr val="FF0000"/>
                </a:solidFill>
                <a:ea typeface="Verdana" pitchFamily="34" charset="0"/>
                <a:cs typeface="Verdana" pitchFamily="34" charset="0"/>
              </a:rPr>
              <a:t>user PROM </a:t>
            </a:r>
            <a:r>
              <a:rPr lang="en-US" sz="2400" dirty="0" smtClean="0">
                <a:solidFill>
                  <a:srgbClr val="660033"/>
                </a:solidFill>
                <a:ea typeface="Verdana" pitchFamily="34" charset="0"/>
                <a:cs typeface="Verdana" pitchFamily="34" charset="0"/>
              </a:rPr>
              <a:t>are basically generated by a special type of device which is known as a PROM Programmer.</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After creation it is generally treated as ROM only.</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Once the PROM is designed it can’t be altered as well never losses the data even if power fails.</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It is non-Volatile Memory,</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609600"/>
            <a:ext cx="8915400" cy="5609228"/>
          </a:xfrm>
          <a:prstGeom prst="rect">
            <a:avLst/>
          </a:prstGeom>
        </p:spPr>
        <p:txBody>
          <a:bodyPr wrap="square">
            <a:spAutoFit/>
          </a:bodyPr>
          <a:lstStyle/>
          <a:p>
            <a:pPr marL="914400" lvl="1" indent="-457200" algn="ctr">
              <a:spcBef>
                <a:spcPts val="600"/>
              </a:spcBef>
              <a:spcAft>
                <a:spcPts val="600"/>
              </a:spcAft>
            </a:pPr>
            <a:r>
              <a:rPr lang="en-US" sz="2800" b="1" dirty="0" smtClean="0">
                <a:solidFill>
                  <a:srgbClr val="660033"/>
                </a:solidFill>
                <a:latin typeface="+mj-lt"/>
                <a:ea typeface="Verdana" pitchFamily="34" charset="0"/>
                <a:cs typeface="Verdana" pitchFamily="34" charset="0"/>
              </a:rPr>
              <a:t>Erasable Programmable Read Only Memory (EPROM)</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Disadvantage of ROM / PROM is the data can’t altered.</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The EPROM overcomes this problem.</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As the name indicates; the data can be erased.</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At the time of use the user can only read the data.</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It is basically used for R&amp;D personnel who frequently changes the micro program for testing the efficiency with new program.</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In most cases it is treated like ROM where the changes are never to be happen, or happens rarely.</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It is categorized is two type: EEPROM and UVEPROM.</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In </a:t>
            </a:r>
            <a:r>
              <a:rPr lang="en-US" sz="2000" b="1" dirty="0" smtClean="0">
                <a:solidFill>
                  <a:schemeClr val="accent4">
                    <a:lumMod val="50000"/>
                  </a:schemeClr>
                </a:solidFill>
                <a:ea typeface="Verdana" pitchFamily="34" charset="0"/>
                <a:cs typeface="Verdana" pitchFamily="34" charset="0"/>
              </a:rPr>
              <a:t>EEPROM(Electrically EPROM)</a:t>
            </a:r>
            <a:r>
              <a:rPr lang="en-US" sz="2400" dirty="0" smtClean="0">
                <a:solidFill>
                  <a:srgbClr val="660033"/>
                </a:solidFill>
                <a:ea typeface="Verdana" pitchFamily="34" charset="0"/>
                <a:cs typeface="Verdana" pitchFamily="34" charset="0"/>
              </a:rPr>
              <a:t>; the stored data are erased by using the high voltage electric pulses.</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200" y="1918171"/>
            <a:ext cx="8915400" cy="2577629"/>
          </a:xfrm>
          <a:prstGeom prst="rect">
            <a:avLst/>
          </a:prstGeom>
        </p:spPr>
        <p:txBody>
          <a:bodyPr wrap="square">
            <a:spAutoFit/>
          </a:bodyPr>
          <a:lstStyle/>
          <a:p>
            <a:pPr marL="914400" lvl="1" indent="-457200" algn="ctr">
              <a:spcBef>
                <a:spcPts val="600"/>
              </a:spcBef>
              <a:spcAft>
                <a:spcPts val="600"/>
              </a:spcAft>
            </a:pPr>
            <a:r>
              <a:rPr lang="en-US" sz="2400" b="1" dirty="0" smtClean="0">
                <a:solidFill>
                  <a:srgbClr val="660033"/>
                </a:solidFill>
                <a:latin typeface="+mj-lt"/>
                <a:ea typeface="Verdana" pitchFamily="34" charset="0"/>
                <a:cs typeface="Verdana" pitchFamily="34" charset="0"/>
              </a:rPr>
              <a:t>Erasable Programmable Read Only Memory (EPROM) </a:t>
            </a:r>
            <a:r>
              <a:rPr lang="en-US" sz="2400" b="1" dirty="0" smtClean="0">
                <a:solidFill>
                  <a:srgbClr val="1E0FE7"/>
                </a:solidFill>
                <a:latin typeface="+mj-lt"/>
                <a:ea typeface="Verdana" pitchFamily="34" charset="0"/>
                <a:cs typeface="Verdana" pitchFamily="34" charset="0"/>
              </a:rPr>
              <a:t>contd.</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In </a:t>
            </a:r>
            <a:r>
              <a:rPr lang="en-US" sz="2000" b="1" dirty="0" smtClean="0">
                <a:solidFill>
                  <a:schemeClr val="accent3">
                    <a:lumMod val="75000"/>
                  </a:schemeClr>
                </a:solidFill>
                <a:ea typeface="Verdana" pitchFamily="34" charset="0"/>
                <a:cs typeface="Verdana" pitchFamily="34" charset="0"/>
              </a:rPr>
              <a:t>UVEPROM(Ultra-Violet EPROM)</a:t>
            </a:r>
            <a:r>
              <a:rPr lang="en-US" sz="2400" dirty="0" smtClean="0">
                <a:solidFill>
                  <a:srgbClr val="660033"/>
                </a:solidFill>
                <a:ea typeface="Verdana" pitchFamily="34" charset="0"/>
                <a:cs typeface="Verdana" pitchFamily="34" charset="0"/>
              </a:rPr>
              <a:t>; the stored data are erased by using the ultra violet light.</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The EEPROM is easy to use in comparison of UVEPROM.</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EEPROM is also known as Flash memory as it is easy to alter the data on it.(USB devices, Pen Drives)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5" name="Picture 3"/>
          <p:cNvPicPr>
            <a:picLocks noChangeAspect="1" noChangeArrowheads="1"/>
          </p:cNvPicPr>
          <p:nvPr/>
        </p:nvPicPr>
        <p:blipFill>
          <a:blip r:embed="rId2"/>
          <a:srcRect/>
          <a:stretch>
            <a:fillRect/>
          </a:stretch>
        </p:blipFill>
        <p:spPr bwMode="auto">
          <a:xfrm>
            <a:off x="304800" y="533400"/>
            <a:ext cx="8534400" cy="613077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1103069"/>
            <a:ext cx="8915400" cy="4916731"/>
          </a:xfrm>
          <a:prstGeom prst="rect">
            <a:avLst/>
          </a:prstGeom>
        </p:spPr>
        <p:txBody>
          <a:bodyPr wrap="square">
            <a:spAutoFit/>
          </a:bodyPr>
          <a:lstStyle/>
          <a:p>
            <a:pPr marL="914400" lvl="1" indent="-457200" algn="ctr">
              <a:spcBef>
                <a:spcPts val="600"/>
              </a:spcBef>
              <a:spcAft>
                <a:spcPts val="600"/>
              </a:spcAft>
            </a:pPr>
            <a:r>
              <a:rPr lang="en-US" sz="3600" b="1" dirty="0" smtClean="0">
                <a:solidFill>
                  <a:srgbClr val="660033"/>
                </a:solidFill>
                <a:latin typeface="+mj-lt"/>
                <a:ea typeface="Verdana" pitchFamily="34" charset="0"/>
                <a:cs typeface="Verdana" pitchFamily="34" charset="0"/>
              </a:rPr>
              <a:t>Addressing Modes</a:t>
            </a:r>
          </a:p>
          <a:p>
            <a:pPr marL="914400" lvl="1" indent="-457200" algn="just">
              <a:spcBef>
                <a:spcPts val="300"/>
              </a:spcBef>
              <a:spcAft>
                <a:spcPts val="300"/>
              </a:spcAft>
              <a:buFont typeface="Wingdings" pitchFamily="2" charset="2"/>
              <a:buChar char="v"/>
            </a:pPr>
            <a:r>
              <a:rPr lang="en-US" sz="2400" dirty="0" smtClean="0">
                <a:solidFill>
                  <a:srgbClr val="660033"/>
                </a:solidFill>
              </a:rPr>
              <a:t>Various techniques to specify the data for the instruction to be carried by the memory of computer</a:t>
            </a:r>
            <a:r>
              <a:rPr lang="en-US" sz="2400" dirty="0" smtClean="0">
                <a:solidFill>
                  <a:srgbClr val="660033"/>
                </a:solidFill>
                <a:ea typeface="Verdana" pitchFamily="34" charset="0"/>
                <a:cs typeface="Verdana" pitchFamily="34" charset="0"/>
              </a:rPr>
              <a:t>.</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It is a used in various computer architectures.</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It is implemented at lower level and managed by the Operating System. </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It uses 3 types of operands in the instruction</a:t>
            </a:r>
          </a:p>
          <a:p>
            <a:pPr marL="1371600" lvl="2" indent="-457200" algn="just">
              <a:spcBef>
                <a:spcPts val="300"/>
              </a:spcBef>
              <a:spcAft>
                <a:spcPts val="300"/>
              </a:spcAft>
              <a:buFont typeface="Wingdings" pitchFamily="2" charset="2"/>
              <a:buChar char="v"/>
            </a:pPr>
            <a:r>
              <a:rPr lang="en-US" sz="2400" dirty="0" smtClean="0">
                <a:solidFill>
                  <a:srgbClr val="1E0FE7"/>
                </a:solidFill>
                <a:ea typeface="Verdana" pitchFamily="34" charset="0"/>
                <a:cs typeface="Verdana" pitchFamily="34" charset="0"/>
              </a:rPr>
              <a:t>Immediate constants(constant integer  or 8/16/32 bits constant integer).</a:t>
            </a:r>
          </a:p>
          <a:p>
            <a:pPr marL="1371600" lvl="2" indent="-457200" algn="just">
              <a:spcBef>
                <a:spcPts val="300"/>
              </a:spcBef>
              <a:spcAft>
                <a:spcPts val="300"/>
              </a:spcAft>
              <a:buFont typeface="Wingdings" pitchFamily="2" charset="2"/>
              <a:buChar char="v"/>
            </a:pPr>
            <a:r>
              <a:rPr lang="en-US" sz="2400" dirty="0" smtClean="0">
                <a:solidFill>
                  <a:srgbClr val="1E0FE7"/>
                </a:solidFill>
                <a:ea typeface="Verdana" pitchFamily="34" charset="0"/>
                <a:cs typeface="Verdana" pitchFamily="34" charset="0"/>
              </a:rPr>
              <a:t>Register (name of register or register number)</a:t>
            </a:r>
          </a:p>
          <a:p>
            <a:pPr marL="1371600" lvl="2" indent="-457200" algn="just">
              <a:spcBef>
                <a:spcPts val="300"/>
              </a:spcBef>
              <a:spcAft>
                <a:spcPts val="300"/>
              </a:spcAft>
              <a:buFont typeface="Wingdings" pitchFamily="2" charset="2"/>
              <a:buChar char="v"/>
            </a:pPr>
            <a:r>
              <a:rPr lang="en-US" sz="2400" dirty="0" smtClean="0">
                <a:solidFill>
                  <a:srgbClr val="1E0FE7"/>
                </a:solidFill>
                <a:ea typeface="Verdana" pitchFamily="34" charset="0"/>
                <a:cs typeface="Verdana" pitchFamily="34" charset="0"/>
              </a:rPr>
              <a:t>Memory (address of the memory location)</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1579617"/>
            <a:ext cx="8915400" cy="2916183"/>
          </a:xfrm>
          <a:prstGeom prst="rect">
            <a:avLst/>
          </a:prstGeom>
        </p:spPr>
        <p:txBody>
          <a:bodyPr wrap="square">
            <a:spAutoFit/>
          </a:bodyPr>
          <a:lstStyle/>
          <a:p>
            <a:pPr marL="914400" lvl="1" indent="-457200" algn="ctr">
              <a:spcBef>
                <a:spcPts val="600"/>
              </a:spcBef>
              <a:spcAft>
                <a:spcPts val="600"/>
              </a:spcAft>
            </a:pPr>
            <a:r>
              <a:rPr lang="en-US" sz="3600" b="1" dirty="0" smtClean="0">
                <a:solidFill>
                  <a:srgbClr val="660033"/>
                </a:solidFill>
                <a:latin typeface="+mj-lt"/>
                <a:ea typeface="Verdana" pitchFamily="34" charset="0"/>
                <a:cs typeface="Verdana" pitchFamily="34" charset="0"/>
              </a:rPr>
              <a:t>Types of Addressing Modes</a:t>
            </a:r>
          </a:p>
          <a:p>
            <a:pPr marL="1371600" lvl="2" indent="-457200" algn="just">
              <a:spcBef>
                <a:spcPts val="300"/>
              </a:spcBef>
              <a:spcAft>
                <a:spcPts val="300"/>
              </a:spcAft>
              <a:buFont typeface="Wingdings" pitchFamily="2" charset="2"/>
              <a:buChar char="v"/>
            </a:pPr>
            <a:r>
              <a:rPr lang="en-US" sz="2400" dirty="0" smtClean="0">
                <a:solidFill>
                  <a:srgbClr val="1E0FE7"/>
                </a:solidFill>
                <a:ea typeface="Verdana" pitchFamily="34" charset="0"/>
                <a:cs typeface="Verdana" pitchFamily="34" charset="0"/>
              </a:rPr>
              <a:t>Direct Addressing Mode</a:t>
            </a:r>
          </a:p>
          <a:p>
            <a:pPr marL="1371600" lvl="2" indent="-457200" algn="just">
              <a:spcBef>
                <a:spcPts val="300"/>
              </a:spcBef>
              <a:spcAft>
                <a:spcPts val="300"/>
              </a:spcAft>
              <a:buFont typeface="Wingdings" pitchFamily="2" charset="2"/>
              <a:buChar char="v"/>
            </a:pPr>
            <a:r>
              <a:rPr lang="en-US" sz="2400" dirty="0" smtClean="0">
                <a:solidFill>
                  <a:srgbClr val="1E0FE7"/>
                </a:solidFill>
                <a:ea typeface="Verdana" pitchFamily="34" charset="0"/>
                <a:cs typeface="Verdana" pitchFamily="34" charset="0"/>
              </a:rPr>
              <a:t>Register Addressing Mode</a:t>
            </a:r>
          </a:p>
          <a:p>
            <a:pPr marL="1371600" lvl="2" indent="-457200" algn="just">
              <a:spcBef>
                <a:spcPts val="300"/>
              </a:spcBef>
              <a:spcAft>
                <a:spcPts val="300"/>
              </a:spcAft>
              <a:buFont typeface="Wingdings" pitchFamily="2" charset="2"/>
              <a:buChar char="v"/>
            </a:pPr>
            <a:r>
              <a:rPr lang="en-US" sz="2400" dirty="0" smtClean="0">
                <a:solidFill>
                  <a:srgbClr val="1E0FE7"/>
                </a:solidFill>
                <a:ea typeface="Verdana" pitchFamily="34" charset="0"/>
                <a:cs typeface="Verdana" pitchFamily="34" charset="0"/>
              </a:rPr>
              <a:t>Register Indirect Addressing Mode</a:t>
            </a:r>
          </a:p>
          <a:p>
            <a:pPr marL="1371600" lvl="2" indent="-457200" algn="just">
              <a:spcBef>
                <a:spcPts val="300"/>
              </a:spcBef>
              <a:spcAft>
                <a:spcPts val="300"/>
              </a:spcAft>
              <a:buFont typeface="Wingdings" pitchFamily="2" charset="2"/>
              <a:buChar char="v"/>
            </a:pPr>
            <a:r>
              <a:rPr lang="en-US" sz="2400" dirty="0" smtClean="0">
                <a:solidFill>
                  <a:srgbClr val="1E0FE7"/>
                </a:solidFill>
                <a:ea typeface="Verdana" pitchFamily="34" charset="0"/>
                <a:cs typeface="Verdana" pitchFamily="34" charset="0"/>
              </a:rPr>
              <a:t>Immediate Addressing Mode</a:t>
            </a:r>
          </a:p>
          <a:p>
            <a:pPr marL="1371600" lvl="2" indent="-457200" algn="just">
              <a:spcBef>
                <a:spcPts val="300"/>
              </a:spcBef>
              <a:spcAft>
                <a:spcPts val="300"/>
              </a:spcAft>
              <a:buFont typeface="Wingdings" pitchFamily="2" charset="2"/>
              <a:buChar char="v"/>
            </a:pPr>
            <a:r>
              <a:rPr lang="en-US" sz="2400" dirty="0" smtClean="0">
                <a:solidFill>
                  <a:srgbClr val="1E0FE7"/>
                </a:solidFill>
                <a:ea typeface="Verdana" pitchFamily="34" charset="0"/>
                <a:cs typeface="Verdana" pitchFamily="34" charset="0"/>
              </a:rPr>
              <a:t>Implicit Addressing Mode</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908968"/>
            <a:ext cx="8915400" cy="4501232"/>
          </a:xfrm>
          <a:prstGeom prst="rect">
            <a:avLst/>
          </a:prstGeom>
        </p:spPr>
        <p:txBody>
          <a:bodyPr wrap="square">
            <a:spAutoFit/>
          </a:bodyPr>
          <a:lstStyle/>
          <a:p>
            <a:pPr marL="914400" lvl="1" indent="-457200" algn="ctr">
              <a:spcBef>
                <a:spcPts val="600"/>
              </a:spcBef>
              <a:spcAft>
                <a:spcPts val="600"/>
              </a:spcAft>
            </a:pPr>
            <a:r>
              <a:rPr lang="en-US" sz="2800" b="1" dirty="0" smtClean="0">
                <a:solidFill>
                  <a:srgbClr val="660033"/>
                </a:solidFill>
                <a:latin typeface="+mj-lt"/>
                <a:ea typeface="Verdana" pitchFamily="34" charset="0"/>
                <a:cs typeface="Verdana" pitchFamily="34" charset="0"/>
              </a:rPr>
              <a:t>Direct Addressing Mode</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The address field contains the address of the operand in the instruction.</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Effective Address (EA) = Address Field (A).</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E.g. ADD A</a:t>
            </a:r>
          </a:p>
          <a:p>
            <a:pPr marL="1371600" lvl="2"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Add contents of Cell A to the Accumulator.</a:t>
            </a:r>
          </a:p>
          <a:p>
            <a:pPr marL="1371600" lvl="2"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Searches in the memory for address A.</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Single memory reference to access data.</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No additional calculation to work out on effective address.</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Limited address space.</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grayscl/>
          </a:blip>
          <a:srcRect/>
          <a:stretch>
            <a:fillRect/>
          </a:stretch>
        </p:blipFill>
        <p:spPr bwMode="auto">
          <a:xfrm>
            <a:off x="990600" y="990600"/>
            <a:ext cx="7467600" cy="5486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1006272"/>
            <a:ext cx="8915400" cy="5470728"/>
          </a:xfrm>
          <a:prstGeom prst="rect">
            <a:avLst/>
          </a:prstGeom>
        </p:spPr>
        <p:txBody>
          <a:bodyPr wrap="square">
            <a:spAutoFit/>
          </a:bodyPr>
          <a:lstStyle/>
          <a:p>
            <a:pPr marL="914400" lvl="1" indent="-457200" algn="ctr">
              <a:spcBef>
                <a:spcPts val="600"/>
              </a:spcBef>
              <a:spcAft>
                <a:spcPts val="600"/>
              </a:spcAft>
            </a:pPr>
            <a:r>
              <a:rPr lang="en-US" sz="2800" b="1" dirty="0" smtClean="0">
                <a:solidFill>
                  <a:srgbClr val="660033"/>
                </a:solidFill>
                <a:latin typeface="+mj-lt"/>
                <a:ea typeface="Verdana" pitchFamily="34" charset="0"/>
                <a:cs typeface="Verdana" pitchFamily="34" charset="0"/>
              </a:rPr>
              <a:t>Register Addressing Mode</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Operand is held in register; named in address field.</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Effective Address (EA) = Register (R).</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E.g. MOVE A, B</a:t>
            </a:r>
          </a:p>
          <a:p>
            <a:pPr marL="1371600" lvl="2"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Move the contents of register B to register A.</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Limited no. of registers.</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Very small address field requires.</a:t>
            </a:r>
          </a:p>
          <a:p>
            <a:pPr marL="1371600" lvl="2"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Shorter instruction</a:t>
            </a:r>
          </a:p>
          <a:p>
            <a:pPr marL="1371600" lvl="2"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Faster instruction fetch</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No memory access</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Very fast execution </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Very Limited address space.</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1942996"/>
            <a:ext cx="8915400" cy="3162404"/>
          </a:xfrm>
          <a:prstGeom prst="rect">
            <a:avLst/>
          </a:prstGeom>
        </p:spPr>
        <p:txBody>
          <a:bodyPr wrap="square">
            <a:spAutoFit/>
          </a:bodyPr>
          <a:lstStyle/>
          <a:p>
            <a:pPr marL="914400" lvl="1" indent="-457200" algn="ctr">
              <a:spcBef>
                <a:spcPts val="600"/>
              </a:spcBef>
              <a:spcAft>
                <a:spcPts val="600"/>
              </a:spcAft>
            </a:pPr>
            <a:r>
              <a:rPr lang="en-US" sz="2800" b="1" dirty="0" smtClean="0">
                <a:solidFill>
                  <a:srgbClr val="660033"/>
                </a:solidFill>
                <a:latin typeface="+mj-lt"/>
                <a:ea typeface="Verdana" pitchFamily="34" charset="0"/>
                <a:cs typeface="Verdana" pitchFamily="34" charset="0"/>
              </a:rPr>
              <a:t>Register Addressing Mode</a:t>
            </a:r>
            <a:r>
              <a:rPr lang="en-US" sz="2000" b="1" dirty="0" smtClean="0">
                <a:solidFill>
                  <a:srgbClr val="1E0FE7"/>
                </a:solidFill>
                <a:latin typeface="+mj-lt"/>
                <a:ea typeface="Verdana" pitchFamily="34" charset="0"/>
                <a:cs typeface="Verdana" pitchFamily="34" charset="0"/>
              </a:rPr>
              <a:t>(contd.)</a:t>
            </a:r>
            <a:endParaRPr lang="en-US" sz="2800" b="1" dirty="0" smtClean="0">
              <a:solidFill>
                <a:srgbClr val="1E0FE7"/>
              </a:solidFill>
              <a:latin typeface="+mj-lt"/>
              <a:ea typeface="Verdana" pitchFamily="34" charset="0"/>
              <a:cs typeface="Verdana" pitchFamily="34" charset="0"/>
            </a:endParaRP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Multiple registers helps performance</a:t>
            </a:r>
          </a:p>
          <a:p>
            <a:pPr marL="1371600" lvl="2"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Requires good assembly programming or compiler writing.</a:t>
            </a:r>
          </a:p>
          <a:p>
            <a:pPr marL="1371600" lvl="2"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N.B.C. programming</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Register </a:t>
            </a:r>
            <a:r>
              <a:rPr lang="en-US" sz="2400" dirty="0" err="1" smtClean="0">
                <a:solidFill>
                  <a:srgbClr val="660033"/>
                </a:solidFill>
                <a:ea typeface="Verdana" pitchFamily="34" charset="0"/>
                <a:cs typeface="Verdana" pitchFamily="34" charset="0"/>
              </a:rPr>
              <a:t>int</a:t>
            </a:r>
            <a:r>
              <a:rPr lang="en-US" sz="2400" dirty="0" smtClean="0">
                <a:solidFill>
                  <a:srgbClr val="660033"/>
                </a:solidFill>
                <a:ea typeface="Verdana" pitchFamily="34" charset="0"/>
                <a:cs typeface="Verdana" pitchFamily="34" charset="0"/>
              </a:rPr>
              <a:t> a;</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C.f. direct addressing</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grayscl/>
          </a:blip>
          <a:srcRect/>
          <a:stretch>
            <a:fillRect/>
          </a:stretch>
        </p:blipFill>
        <p:spPr bwMode="auto">
          <a:xfrm>
            <a:off x="533400" y="914400"/>
            <a:ext cx="8077200" cy="5791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1073780"/>
            <a:ext cx="8915400" cy="4793620"/>
          </a:xfrm>
          <a:prstGeom prst="rect">
            <a:avLst/>
          </a:prstGeom>
        </p:spPr>
        <p:txBody>
          <a:bodyPr wrap="square">
            <a:spAutoFit/>
          </a:bodyPr>
          <a:lstStyle/>
          <a:p>
            <a:pPr marL="914400" lvl="1" indent="-457200" algn="ctr">
              <a:spcBef>
                <a:spcPts val="600"/>
              </a:spcBef>
              <a:spcAft>
                <a:spcPts val="600"/>
              </a:spcAft>
            </a:pPr>
            <a:r>
              <a:rPr lang="en-US" sz="2800" b="1" dirty="0" smtClean="0">
                <a:solidFill>
                  <a:srgbClr val="660033"/>
                </a:solidFill>
                <a:latin typeface="+mj-lt"/>
                <a:ea typeface="Verdana" pitchFamily="34" charset="0"/>
                <a:cs typeface="Verdana" pitchFamily="34" charset="0"/>
              </a:rPr>
              <a:t>Register Indirect Addressing Mode</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Memory cell pointed to by address field contains the address of (pointer  to) the operand which is a register.</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Effective Address (EA) = Register (R).</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E.g. LD Acc, B</a:t>
            </a:r>
          </a:p>
          <a:p>
            <a:pPr marL="1371600" lvl="2"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Load the memory value stored in the memory location of register B to the accumulator register .</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Operand is in memory cell pointed to by contents of register .</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Large address space (2)</a:t>
            </a:r>
            <a:r>
              <a:rPr lang="en-US" sz="2400" baseline="30000" dirty="0" smtClean="0">
                <a:solidFill>
                  <a:srgbClr val="660033"/>
                </a:solidFill>
                <a:ea typeface="Verdana" pitchFamily="34" charset="0"/>
                <a:cs typeface="Verdana" pitchFamily="34" charset="0"/>
              </a:rPr>
              <a:t>n</a:t>
            </a:r>
            <a:r>
              <a:rPr lang="en-US" sz="2400" dirty="0" smtClean="0">
                <a:solidFill>
                  <a:srgbClr val="660033"/>
                </a:solidFill>
                <a:ea typeface="Verdana" pitchFamily="34" charset="0"/>
                <a:cs typeface="Verdana" pitchFamily="34" charset="0"/>
              </a:rPr>
              <a:t>.</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Fewer memory access than indirect addressing.</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grayscl/>
          </a:blip>
          <a:srcRect/>
          <a:stretch>
            <a:fillRect/>
          </a:stretch>
        </p:blipFill>
        <p:spPr bwMode="auto">
          <a:xfrm>
            <a:off x="381001" y="990600"/>
            <a:ext cx="8305799" cy="5486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1431444"/>
            <a:ext cx="8915400" cy="4054956"/>
          </a:xfrm>
          <a:prstGeom prst="rect">
            <a:avLst/>
          </a:prstGeom>
        </p:spPr>
        <p:txBody>
          <a:bodyPr wrap="square">
            <a:spAutoFit/>
          </a:bodyPr>
          <a:lstStyle/>
          <a:p>
            <a:pPr marL="914400" lvl="1" indent="-457200" algn="ctr">
              <a:spcBef>
                <a:spcPts val="600"/>
              </a:spcBef>
              <a:spcAft>
                <a:spcPts val="600"/>
              </a:spcAft>
            </a:pPr>
            <a:r>
              <a:rPr lang="en-US" sz="2800" b="1" dirty="0" smtClean="0">
                <a:solidFill>
                  <a:srgbClr val="660033"/>
                </a:solidFill>
                <a:latin typeface="+mj-lt"/>
                <a:ea typeface="Verdana" pitchFamily="34" charset="0"/>
                <a:cs typeface="Verdana" pitchFamily="34" charset="0"/>
              </a:rPr>
              <a:t>Immediate Addressing Mode</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Operand is part of instruction.</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Operand  = address field</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E.g. ADD 5</a:t>
            </a:r>
          </a:p>
          <a:p>
            <a:pPr marL="1371600" lvl="2"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Add 5 to the contents of accumulator where 5 is an operand.</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No memory reference to fetch the data.</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Fast.</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Limited Range.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85800"/>
            <a:ext cx="8915400" cy="5786199"/>
          </a:xfrm>
          <a:prstGeom prst="rect">
            <a:avLst/>
          </a:prstGeom>
        </p:spPr>
        <p:txBody>
          <a:bodyPr wrap="square">
            <a:spAutoFit/>
          </a:bodyPr>
          <a:lstStyle/>
          <a:p>
            <a:pPr marL="914400" lvl="1" indent="-457200" algn="ctr">
              <a:spcBef>
                <a:spcPts val="600"/>
              </a:spcBef>
              <a:spcAft>
                <a:spcPts val="600"/>
              </a:spcAft>
            </a:pPr>
            <a:r>
              <a:rPr lang="en-US" sz="3600" b="1" dirty="0" smtClean="0">
                <a:solidFill>
                  <a:srgbClr val="660033"/>
                </a:solidFill>
                <a:latin typeface="+mj-lt"/>
                <a:ea typeface="Verdana" pitchFamily="34" charset="0"/>
                <a:cs typeface="Verdana" pitchFamily="34" charset="0"/>
              </a:rPr>
              <a:t>How it works?</a:t>
            </a:r>
          </a:p>
          <a:p>
            <a:pPr marL="914400" lvl="1"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Starting a PC.</a:t>
            </a:r>
          </a:p>
          <a:p>
            <a:pPr marL="914400" lvl="1"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The computer loads data from ROM and performs POST.</a:t>
            </a:r>
          </a:p>
          <a:p>
            <a:pPr marL="914400" lvl="1"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Then Computer loads BIOS from ROM which checks all the devices connected to CPU (Plug &amp; Play).</a:t>
            </a:r>
          </a:p>
          <a:p>
            <a:pPr marL="914400" lvl="1"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Then computer loads the Operating system from the HDD in to RAM.</a:t>
            </a:r>
          </a:p>
          <a:p>
            <a:pPr marL="914400" lvl="1"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 When any application we open from HDD, it is loaded on the RAM.</a:t>
            </a:r>
          </a:p>
          <a:p>
            <a:pPr marL="914400" lvl="1"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If any files are used from that application they also loaded on the RAM</a:t>
            </a:r>
          </a:p>
          <a:p>
            <a:pPr marL="914400" lvl="1"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After saving the work when file closes, it moves from RAM.</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grayscl/>
          </a:blip>
          <a:srcRect/>
          <a:stretch>
            <a:fillRect/>
          </a:stretch>
        </p:blipFill>
        <p:spPr bwMode="auto">
          <a:xfrm>
            <a:off x="1752600" y="1752600"/>
            <a:ext cx="5486400" cy="304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1790596"/>
            <a:ext cx="8915400" cy="3531736"/>
          </a:xfrm>
          <a:prstGeom prst="rect">
            <a:avLst/>
          </a:prstGeom>
        </p:spPr>
        <p:txBody>
          <a:bodyPr wrap="square">
            <a:spAutoFit/>
          </a:bodyPr>
          <a:lstStyle/>
          <a:p>
            <a:pPr marL="914400" lvl="1" indent="-457200" algn="ctr">
              <a:spcBef>
                <a:spcPts val="600"/>
              </a:spcBef>
              <a:spcAft>
                <a:spcPts val="600"/>
              </a:spcAft>
            </a:pPr>
            <a:r>
              <a:rPr lang="en-US" sz="2800" b="1" dirty="0" smtClean="0">
                <a:solidFill>
                  <a:srgbClr val="660033"/>
                </a:solidFill>
                <a:latin typeface="+mj-lt"/>
                <a:ea typeface="Verdana" pitchFamily="34" charset="0"/>
                <a:cs typeface="Verdana" pitchFamily="34" charset="0"/>
              </a:rPr>
              <a:t>Implicit Addressing Mode</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No need of any operand address.</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Instruction contains only the </a:t>
            </a:r>
            <a:r>
              <a:rPr lang="en-US" sz="2400" dirty="0" err="1" smtClean="0">
                <a:solidFill>
                  <a:srgbClr val="660033"/>
                </a:solidFill>
                <a:ea typeface="Verdana" pitchFamily="34" charset="0"/>
                <a:cs typeface="Verdana" pitchFamily="34" charset="0"/>
              </a:rPr>
              <a:t>opcode</a:t>
            </a:r>
            <a:r>
              <a:rPr lang="en-US" sz="2400" dirty="0" smtClean="0">
                <a:solidFill>
                  <a:srgbClr val="660033"/>
                </a:solidFill>
                <a:ea typeface="Verdana" pitchFamily="34" charset="0"/>
                <a:cs typeface="Verdana" pitchFamily="34" charset="0"/>
              </a:rPr>
              <a:t>.</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Source and destination both are fixed as accumulator.</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E.g. ADD </a:t>
            </a:r>
          </a:p>
          <a:p>
            <a:pPr marL="1371600" lvl="2"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ADD first two items located on the top of the accumulator register and replace them from the accumulator.</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grayscl/>
          </a:blip>
          <a:srcRect/>
          <a:stretch>
            <a:fillRect/>
          </a:stretch>
        </p:blipFill>
        <p:spPr bwMode="auto">
          <a:xfrm>
            <a:off x="1905000" y="1295400"/>
            <a:ext cx="4724399" cy="3733800"/>
          </a:xfrm>
          <a:prstGeom prst="rect">
            <a:avLst/>
          </a:prstGeom>
          <a:noFill/>
          <a:ln w="9525">
            <a:noFill/>
            <a:miter lim="800000"/>
            <a:headEnd/>
            <a:tailEnd/>
          </a:ln>
        </p:spPr>
      </p:pic>
      <p:sp>
        <p:nvSpPr>
          <p:cNvPr id="3" name="TextBox 2"/>
          <p:cNvSpPr txBox="1"/>
          <p:nvPr/>
        </p:nvSpPr>
        <p:spPr>
          <a:xfrm>
            <a:off x="2819400" y="1752600"/>
            <a:ext cx="3053785" cy="769441"/>
          </a:xfrm>
          <a:prstGeom prst="rect">
            <a:avLst/>
          </a:prstGeom>
          <a:noFill/>
        </p:spPr>
        <p:txBody>
          <a:bodyPr wrap="none" rtlCol="0">
            <a:spAutoFit/>
          </a:bodyPr>
          <a:lstStyle/>
          <a:p>
            <a:pPr algn="ctr"/>
            <a:r>
              <a:rPr lang="en-US" sz="4400" dirty="0" smtClean="0"/>
              <a:t>Instruction </a:t>
            </a:r>
            <a:endParaRPr lang="en-US" sz="4400" dirty="0"/>
          </a:p>
        </p:txBody>
      </p:sp>
      <p:sp>
        <p:nvSpPr>
          <p:cNvPr id="4" name="TextBox 3"/>
          <p:cNvSpPr txBox="1"/>
          <p:nvPr/>
        </p:nvSpPr>
        <p:spPr>
          <a:xfrm>
            <a:off x="3276600" y="3269159"/>
            <a:ext cx="1949766" cy="769441"/>
          </a:xfrm>
          <a:prstGeom prst="rect">
            <a:avLst/>
          </a:prstGeom>
          <a:noFill/>
        </p:spPr>
        <p:txBody>
          <a:bodyPr wrap="none" rtlCol="0">
            <a:spAutoFit/>
          </a:bodyPr>
          <a:lstStyle/>
          <a:p>
            <a:pPr algn="ctr"/>
            <a:r>
              <a:rPr lang="en-US" sz="4400" dirty="0" err="1" smtClean="0"/>
              <a:t>opcode</a:t>
            </a:r>
            <a:endParaRPr lang="en-US" sz="4400"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685800"/>
            <a:ext cx="8915400" cy="5870838"/>
          </a:xfrm>
          <a:prstGeom prst="rect">
            <a:avLst/>
          </a:prstGeom>
        </p:spPr>
        <p:txBody>
          <a:bodyPr wrap="square">
            <a:spAutoFit/>
          </a:bodyPr>
          <a:lstStyle/>
          <a:p>
            <a:pPr marL="914400" lvl="1" indent="-457200" algn="ctr">
              <a:spcBef>
                <a:spcPts val="600"/>
              </a:spcBef>
              <a:spcAft>
                <a:spcPts val="600"/>
              </a:spcAft>
            </a:pPr>
            <a:r>
              <a:rPr lang="en-US" sz="3600" b="1" dirty="0" smtClean="0">
                <a:solidFill>
                  <a:srgbClr val="660033"/>
                </a:solidFill>
                <a:latin typeface="+mj-lt"/>
                <a:ea typeface="Verdana" pitchFamily="34" charset="0"/>
                <a:cs typeface="Verdana" pitchFamily="34" charset="0"/>
              </a:rPr>
              <a:t>Concept of Cache Memory</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It is a computer memory with very short access time for frequently used instruction or data of storage units.</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When the computer starts or the data read or write starts from the memory it starts with the secondary storage units like HDD / CDROM.</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After that this operation shifts from secondary unit to the faster device like RAM (Dynamic RAM).</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After that it is served by the cache memory which is a RAM of static type (SRAM) which is more costly and fast than DRAM.</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It is basically used for transmission of frequently used data to CPU; instead of using RAM or secondary storage each time.</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ache Memory Organization"/>
          <p:cNvPicPr/>
          <p:nvPr/>
        </p:nvPicPr>
        <p:blipFill>
          <a:blip r:embed="rId2"/>
          <a:srcRect/>
          <a:stretch>
            <a:fillRect/>
          </a:stretch>
        </p:blipFill>
        <p:spPr bwMode="auto">
          <a:xfrm>
            <a:off x="775855" y="852055"/>
            <a:ext cx="7315200" cy="5638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685800"/>
            <a:ext cx="8915400" cy="6024726"/>
          </a:xfrm>
          <a:prstGeom prst="rect">
            <a:avLst/>
          </a:prstGeom>
        </p:spPr>
        <p:txBody>
          <a:bodyPr wrap="square">
            <a:spAutoFit/>
          </a:bodyPr>
          <a:lstStyle/>
          <a:p>
            <a:pPr marL="914400" lvl="1" indent="-457200" algn="ctr">
              <a:spcBef>
                <a:spcPts val="600"/>
              </a:spcBef>
              <a:spcAft>
                <a:spcPts val="600"/>
              </a:spcAft>
            </a:pPr>
            <a:r>
              <a:rPr lang="en-US" sz="3600" b="1" dirty="0" smtClean="0">
                <a:solidFill>
                  <a:srgbClr val="660033"/>
                </a:solidFill>
                <a:latin typeface="+mj-lt"/>
                <a:ea typeface="Verdana" pitchFamily="34" charset="0"/>
                <a:cs typeface="Verdana" pitchFamily="34" charset="0"/>
              </a:rPr>
              <a:t>Concept of Cache Memory (</a:t>
            </a:r>
            <a:r>
              <a:rPr lang="en-US" sz="2400" b="1" dirty="0" smtClean="0">
                <a:solidFill>
                  <a:srgbClr val="1E0FE7"/>
                </a:solidFill>
                <a:latin typeface="+mj-lt"/>
                <a:ea typeface="Verdana" pitchFamily="34" charset="0"/>
                <a:cs typeface="Verdana" pitchFamily="34" charset="0"/>
              </a:rPr>
              <a:t>contd.</a:t>
            </a:r>
            <a:r>
              <a:rPr lang="en-US" sz="3600" b="1" dirty="0" smtClean="0">
                <a:solidFill>
                  <a:srgbClr val="660033"/>
                </a:solidFill>
                <a:latin typeface="+mj-lt"/>
                <a:ea typeface="Verdana" pitchFamily="34" charset="0"/>
                <a:cs typeface="Verdana" pitchFamily="34" charset="0"/>
              </a:rPr>
              <a:t>)</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Cache memory is divided in 3 segments or 3 levels.</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Cache memory is split in various hardware segments which vary in their processing speed an memory.</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From RAM the data is transferred to the L3 Cache; which is segment of overall cache, and faster than RAM but slower than L2 cache.</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L2 cache memory is used to fasten up the process and it is located at the immediate place of processor. </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In certain models it is inbuilt with the processor.</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L1 cache memory is at the core level, which stores the commonly used commands/ data/instructions in it.</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It is inbuilt within the processor so it is fastest of all cache memory.</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ache Process Flow"/>
          <p:cNvPicPr/>
          <p:nvPr/>
        </p:nvPicPr>
        <p:blipFill>
          <a:blip r:embed="rId2"/>
          <a:srcRect/>
          <a:stretch>
            <a:fillRect/>
          </a:stretch>
        </p:blipFill>
        <p:spPr bwMode="auto">
          <a:xfrm>
            <a:off x="838200" y="1219201"/>
            <a:ext cx="7467600" cy="5486399"/>
          </a:xfrm>
          <a:prstGeom prst="rect">
            <a:avLst/>
          </a:prstGeom>
          <a:noFill/>
          <a:ln w="9525">
            <a:noFill/>
            <a:miter lim="800000"/>
            <a:headEnd/>
            <a:tailEnd/>
          </a:ln>
        </p:spPr>
      </p:pic>
      <p:sp>
        <p:nvSpPr>
          <p:cNvPr id="3" name="Rectangle 2"/>
          <p:cNvSpPr/>
          <p:nvPr/>
        </p:nvSpPr>
        <p:spPr>
          <a:xfrm>
            <a:off x="76200" y="971490"/>
            <a:ext cx="8915400" cy="400110"/>
          </a:xfrm>
          <a:prstGeom prst="rect">
            <a:avLst/>
          </a:prstGeom>
        </p:spPr>
        <p:txBody>
          <a:bodyPr wrap="square">
            <a:spAutoFit/>
          </a:bodyPr>
          <a:lstStyle/>
          <a:p>
            <a:pPr marL="914400" lvl="1" indent="-457200" algn="just">
              <a:spcBef>
                <a:spcPts val="300"/>
              </a:spcBef>
              <a:spcAft>
                <a:spcPts val="300"/>
              </a:spcAft>
              <a:buFont typeface="Wingdings" pitchFamily="2" charset="2"/>
              <a:buChar char="v"/>
            </a:pPr>
            <a:r>
              <a:rPr lang="en-US" sz="2000" dirty="0" smtClean="0">
                <a:solidFill>
                  <a:srgbClr val="1E0FE7"/>
                </a:solidFill>
                <a:ea typeface="Verdana" pitchFamily="34" charset="0"/>
                <a:cs typeface="Verdana" pitchFamily="34" charset="0"/>
              </a:rPr>
              <a:t>Note: It is not necessary that every model has 3 level cache.</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6980" y="758562"/>
            <a:ext cx="8915400" cy="5870838"/>
          </a:xfrm>
          <a:prstGeom prst="rect">
            <a:avLst/>
          </a:prstGeom>
        </p:spPr>
        <p:txBody>
          <a:bodyPr wrap="square">
            <a:spAutoFit/>
          </a:bodyPr>
          <a:lstStyle/>
          <a:p>
            <a:pPr marL="914400" lvl="1" indent="-457200" algn="ctr">
              <a:spcBef>
                <a:spcPts val="600"/>
              </a:spcBef>
              <a:spcAft>
                <a:spcPts val="600"/>
              </a:spcAft>
            </a:pPr>
            <a:r>
              <a:rPr lang="en-US" sz="3600" b="1" dirty="0" smtClean="0">
                <a:solidFill>
                  <a:srgbClr val="660033"/>
                </a:solidFill>
                <a:latin typeface="+mj-lt"/>
                <a:ea typeface="Verdana" pitchFamily="34" charset="0"/>
                <a:cs typeface="Verdana" pitchFamily="34" charset="0"/>
              </a:rPr>
              <a:t>Concept of Virtual Memory</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In the earlier days the memory of computers were too small so the programmers were working on some large programs with size restrictions.</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To overcome the above limitation the concept of virtual memory was implemented in 1961 by the group of researchers at Manchester, England.</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It is implemented by the computer and its operating system, which allows the programmers to use large range of memory or storage address for stored data.</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The computing system maps the programmer’s virtual address to real hardware storage address.</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So the programmer is free from thinking about the size of memory. </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1447800"/>
            <a:ext cx="8915400" cy="4608954"/>
          </a:xfrm>
          <a:prstGeom prst="rect">
            <a:avLst/>
          </a:prstGeom>
        </p:spPr>
        <p:txBody>
          <a:bodyPr wrap="square">
            <a:spAutoFit/>
          </a:bodyPr>
          <a:lstStyle/>
          <a:p>
            <a:pPr marL="914400" lvl="1" indent="-457200" algn="ctr">
              <a:spcBef>
                <a:spcPts val="600"/>
              </a:spcBef>
              <a:spcAft>
                <a:spcPts val="600"/>
              </a:spcAft>
            </a:pPr>
            <a:r>
              <a:rPr lang="en-US" sz="3600" b="1" dirty="0" smtClean="0">
                <a:solidFill>
                  <a:srgbClr val="660033"/>
                </a:solidFill>
                <a:latin typeface="+mj-lt"/>
                <a:ea typeface="Verdana" pitchFamily="34" charset="0"/>
                <a:cs typeface="Verdana" pitchFamily="34" charset="0"/>
              </a:rPr>
              <a:t>Concept of Virtual Memory (</a:t>
            </a:r>
            <a:r>
              <a:rPr lang="en-US" sz="2400" b="1" dirty="0" smtClean="0">
                <a:solidFill>
                  <a:srgbClr val="1E0FE7"/>
                </a:solidFill>
                <a:latin typeface="+mj-lt"/>
                <a:ea typeface="Verdana" pitchFamily="34" charset="0"/>
                <a:cs typeface="Verdana" pitchFamily="34" charset="0"/>
              </a:rPr>
              <a:t>contd.</a:t>
            </a:r>
            <a:r>
              <a:rPr lang="en-US" sz="3600" b="1" dirty="0" smtClean="0">
                <a:solidFill>
                  <a:srgbClr val="660033"/>
                </a:solidFill>
                <a:latin typeface="+mj-lt"/>
                <a:ea typeface="Verdana" pitchFamily="34" charset="0"/>
                <a:cs typeface="Verdana" pitchFamily="34" charset="0"/>
              </a:rPr>
              <a:t>)</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In addition to managing the mapping of the virtual address to the original address, the computer implements the virtual memory which manages the swapping between the RAM data (active storage) and the HDD data(passive storage).</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The amount of data in units are read in fixed size of bytes or no. of byte are known as pages. And this process is known as paging.</a:t>
            </a:r>
          </a:p>
          <a:p>
            <a:pPr marL="914400" lvl="1" indent="-457200" algn="just">
              <a:spcBef>
                <a:spcPts val="300"/>
              </a:spcBef>
              <a:spcAft>
                <a:spcPts val="300"/>
              </a:spcAft>
              <a:buFont typeface="Wingdings" pitchFamily="2" charset="2"/>
              <a:buChar char="v"/>
            </a:pPr>
            <a:r>
              <a:rPr lang="en-US" sz="2400" dirty="0" smtClean="0">
                <a:solidFill>
                  <a:srgbClr val="660033"/>
                </a:solidFill>
                <a:ea typeface="Verdana" pitchFamily="34" charset="0"/>
                <a:cs typeface="Verdana" pitchFamily="34" charset="0"/>
              </a:rPr>
              <a:t>It reduces the overall access of the physical devices and increases the speed and performance of the system.</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709910"/>
            <a:ext cx="8915400" cy="5386090"/>
          </a:xfrm>
          <a:prstGeom prst="rect">
            <a:avLst/>
          </a:prstGeom>
        </p:spPr>
        <p:txBody>
          <a:bodyPr wrap="square">
            <a:spAutoFit/>
          </a:bodyPr>
          <a:lstStyle/>
          <a:p>
            <a:pPr marL="914400" lvl="1" indent="-457200" algn="ctr">
              <a:spcBef>
                <a:spcPts val="600"/>
              </a:spcBef>
              <a:spcAft>
                <a:spcPts val="600"/>
              </a:spcAft>
            </a:pPr>
            <a:r>
              <a:rPr lang="en-US" sz="3600" b="1" dirty="0" smtClean="0">
                <a:solidFill>
                  <a:srgbClr val="660033"/>
                </a:solidFill>
                <a:latin typeface="+mj-lt"/>
                <a:ea typeface="Verdana" pitchFamily="34" charset="0"/>
                <a:cs typeface="Verdana" pitchFamily="34" charset="0"/>
              </a:rPr>
              <a:t>Storage Evaluation Criteria</a:t>
            </a:r>
            <a:endParaRPr lang="en-US" sz="4000" dirty="0" smtClean="0">
              <a:solidFill>
                <a:srgbClr val="660033"/>
              </a:solidFill>
              <a:latin typeface="+mj-lt"/>
              <a:ea typeface="Verdana" pitchFamily="34" charset="0"/>
              <a:cs typeface="Verdana" pitchFamily="34" charset="0"/>
            </a:endParaRPr>
          </a:p>
          <a:p>
            <a:pPr marL="914400" lvl="1" indent="-457200" algn="just">
              <a:spcBef>
                <a:spcPts val="600"/>
              </a:spcBef>
              <a:spcAft>
                <a:spcPts val="600"/>
              </a:spcAft>
              <a:buFont typeface="Wingdings" pitchFamily="2" charset="2"/>
              <a:buChar char="v"/>
            </a:pPr>
            <a:r>
              <a:rPr lang="en-US" sz="2800" b="1" dirty="0" smtClean="0">
                <a:solidFill>
                  <a:srgbClr val="660033"/>
                </a:solidFill>
                <a:ea typeface="Verdana" pitchFamily="34" charset="0"/>
                <a:cs typeface="Verdana" pitchFamily="34" charset="0"/>
              </a:rPr>
              <a:t>Capacity:</a:t>
            </a:r>
          </a:p>
          <a:p>
            <a:pPr marL="1371600" lvl="2"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Total amount of data that can be stored/loaded on the storage unit.</a:t>
            </a:r>
          </a:p>
          <a:p>
            <a:pPr marL="1371600" lvl="2"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Capacity of Primary storage device is less than the secondary storage device.</a:t>
            </a:r>
            <a:endParaRPr lang="en-US" sz="2800" b="1" dirty="0" smtClean="0">
              <a:solidFill>
                <a:srgbClr val="660033"/>
              </a:solidFill>
              <a:ea typeface="Verdana" pitchFamily="34" charset="0"/>
              <a:cs typeface="Verdana" pitchFamily="34" charset="0"/>
            </a:endParaRPr>
          </a:p>
          <a:p>
            <a:pPr marL="914400" lvl="1" indent="-457200" algn="just">
              <a:spcBef>
                <a:spcPts val="600"/>
              </a:spcBef>
              <a:spcAft>
                <a:spcPts val="600"/>
              </a:spcAft>
              <a:buFont typeface="Wingdings" pitchFamily="2" charset="2"/>
              <a:buChar char="v"/>
            </a:pPr>
            <a:r>
              <a:rPr lang="en-US" sz="2800" b="1" dirty="0" smtClean="0">
                <a:solidFill>
                  <a:srgbClr val="660033"/>
                </a:solidFill>
                <a:ea typeface="Verdana" pitchFamily="34" charset="0"/>
                <a:cs typeface="Verdana" pitchFamily="34" charset="0"/>
              </a:rPr>
              <a:t>Access Time:</a:t>
            </a:r>
          </a:p>
          <a:p>
            <a:pPr marL="1371600" lvl="2"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It is a time needed to locate and retrieve the stored data from the storage unit in response to any instruction.</a:t>
            </a:r>
          </a:p>
          <a:p>
            <a:pPr marL="1371600" lvl="2"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Access time of Primary storage device is faster than the secondary storage device,</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55558"/>
            <a:ext cx="8915400" cy="6278642"/>
          </a:xfrm>
          <a:prstGeom prst="rect">
            <a:avLst/>
          </a:prstGeom>
        </p:spPr>
        <p:txBody>
          <a:bodyPr wrap="square">
            <a:spAutoFit/>
          </a:bodyPr>
          <a:lstStyle/>
          <a:p>
            <a:pPr marL="914400" lvl="1" indent="-457200" algn="ctr">
              <a:spcBef>
                <a:spcPts val="600"/>
              </a:spcBef>
              <a:spcAft>
                <a:spcPts val="600"/>
              </a:spcAft>
            </a:pPr>
            <a:r>
              <a:rPr lang="en-US" sz="3600" b="1" dirty="0" smtClean="0">
                <a:solidFill>
                  <a:srgbClr val="660033"/>
                </a:solidFill>
                <a:latin typeface="+mj-lt"/>
                <a:ea typeface="Verdana" pitchFamily="34" charset="0"/>
                <a:cs typeface="Verdana" pitchFamily="34" charset="0"/>
              </a:rPr>
              <a:t>Storage Evaluation Criteria </a:t>
            </a:r>
            <a:r>
              <a:rPr lang="en-US" sz="2400" dirty="0" smtClean="0">
                <a:solidFill>
                  <a:srgbClr val="1E0FE7"/>
                </a:solidFill>
                <a:latin typeface="+mj-lt"/>
                <a:ea typeface="Verdana" pitchFamily="34" charset="0"/>
                <a:cs typeface="Verdana" pitchFamily="34" charset="0"/>
              </a:rPr>
              <a:t>(Contd.)</a:t>
            </a:r>
            <a:endParaRPr lang="en-US" sz="2800" dirty="0" smtClean="0">
              <a:solidFill>
                <a:srgbClr val="1E0FE7"/>
              </a:solidFill>
              <a:latin typeface="+mj-lt"/>
              <a:ea typeface="Verdana" pitchFamily="34" charset="0"/>
              <a:cs typeface="Verdana" pitchFamily="34" charset="0"/>
            </a:endParaRPr>
          </a:p>
          <a:p>
            <a:pPr marL="914400" lvl="1" indent="-457200" algn="just">
              <a:spcBef>
                <a:spcPts val="600"/>
              </a:spcBef>
              <a:spcAft>
                <a:spcPts val="600"/>
              </a:spcAft>
              <a:buFont typeface="Wingdings" pitchFamily="2" charset="2"/>
              <a:buChar char="v"/>
            </a:pPr>
            <a:r>
              <a:rPr lang="en-US" sz="2800" b="1" dirty="0" smtClean="0">
                <a:solidFill>
                  <a:srgbClr val="660033"/>
                </a:solidFill>
                <a:ea typeface="Verdana" pitchFamily="34" charset="0"/>
                <a:cs typeface="Verdana" pitchFamily="34" charset="0"/>
              </a:rPr>
              <a:t>Cost per bit of storage:</a:t>
            </a:r>
          </a:p>
          <a:p>
            <a:pPr marL="1371600" lvl="2"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It is the cost of the storage unit for a given storage capacity.</a:t>
            </a:r>
          </a:p>
          <a:p>
            <a:pPr marL="1371600" lvl="2"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Cost per bit of Primary storage device is higher than the secondary storage device.</a:t>
            </a:r>
            <a:endParaRPr lang="en-US" sz="2800" b="1" dirty="0" smtClean="0">
              <a:solidFill>
                <a:srgbClr val="660033"/>
              </a:solidFill>
              <a:ea typeface="Verdana" pitchFamily="34" charset="0"/>
              <a:cs typeface="Verdana" pitchFamily="34" charset="0"/>
            </a:endParaRPr>
          </a:p>
          <a:p>
            <a:pPr marL="914400" lvl="1" indent="-457200" algn="just">
              <a:spcBef>
                <a:spcPts val="600"/>
              </a:spcBef>
              <a:spcAft>
                <a:spcPts val="600"/>
              </a:spcAft>
              <a:buFont typeface="Wingdings" pitchFamily="2" charset="2"/>
              <a:buChar char="v"/>
            </a:pPr>
            <a:r>
              <a:rPr lang="en-US" sz="2800" b="1" dirty="0" smtClean="0">
                <a:solidFill>
                  <a:srgbClr val="660033"/>
                </a:solidFill>
                <a:ea typeface="Verdana" pitchFamily="34" charset="0"/>
                <a:cs typeface="Verdana" pitchFamily="34" charset="0"/>
              </a:rPr>
              <a:t>Volatile:</a:t>
            </a:r>
          </a:p>
          <a:p>
            <a:pPr marL="1371600" lvl="2"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If a storage unit can hold the data even if the PC turns off or power interrupts, it is known as non-volatile memory. </a:t>
            </a:r>
          </a:p>
          <a:p>
            <a:pPr marL="1371600" lvl="2"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If a storage unit loses the data when the PC turns off or power interrupts, it is known as volatile memory.</a:t>
            </a:r>
          </a:p>
          <a:p>
            <a:pPr marL="1371600" lvl="2" indent="-457200" algn="just">
              <a:spcBef>
                <a:spcPts val="600"/>
              </a:spcBef>
              <a:spcAft>
                <a:spcPts val="600"/>
              </a:spcAft>
              <a:buFont typeface="Wingdings" pitchFamily="2" charset="2"/>
              <a:buChar char="v"/>
            </a:pPr>
            <a:endParaRPr lang="en-US" sz="2400" dirty="0" smtClean="0">
              <a:solidFill>
                <a:srgbClr val="660033"/>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066800"/>
            <a:ext cx="8915400" cy="5170646"/>
          </a:xfrm>
          <a:prstGeom prst="rect">
            <a:avLst/>
          </a:prstGeom>
        </p:spPr>
        <p:txBody>
          <a:bodyPr wrap="square">
            <a:spAutoFit/>
          </a:bodyPr>
          <a:lstStyle/>
          <a:p>
            <a:pPr marL="914400" lvl="1" indent="-457200" algn="ctr">
              <a:spcBef>
                <a:spcPts val="600"/>
              </a:spcBef>
              <a:spcAft>
                <a:spcPts val="600"/>
              </a:spcAft>
            </a:pPr>
            <a:r>
              <a:rPr lang="en-US" sz="3600" b="1" dirty="0" smtClean="0">
                <a:solidFill>
                  <a:srgbClr val="660033"/>
                </a:solidFill>
                <a:latin typeface="+mj-lt"/>
                <a:ea typeface="Verdana" pitchFamily="34" charset="0"/>
                <a:cs typeface="Verdana" pitchFamily="34" charset="0"/>
              </a:rPr>
              <a:t>Storage Evaluation Criteria </a:t>
            </a:r>
            <a:r>
              <a:rPr lang="en-US" sz="2400" dirty="0" smtClean="0">
                <a:solidFill>
                  <a:srgbClr val="1E0FE7"/>
                </a:solidFill>
                <a:latin typeface="+mj-lt"/>
                <a:ea typeface="Verdana" pitchFamily="34" charset="0"/>
                <a:cs typeface="Verdana" pitchFamily="34" charset="0"/>
              </a:rPr>
              <a:t>(Contd.)</a:t>
            </a:r>
            <a:endParaRPr lang="en-US" sz="2800" dirty="0" smtClean="0">
              <a:solidFill>
                <a:srgbClr val="1E0FE7"/>
              </a:solidFill>
              <a:latin typeface="+mj-lt"/>
              <a:ea typeface="Verdana" pitchFamily="34" charset="0"/>
              <a:cs typeface="Verdana" pitchFamily="34" charset="0"/>
            </a:endParaRPr>
          </a:p>
          <a:p>
            <a:pPr marL="914400" lvl="1" indent="-457200" algn="just">
              <a:spcBef>
                <a:spcPts val="600"/>
              </a:spcBef>
              <a:spcAft>
                <a:spcPts val="600"/>
              </a:spcAft>
              <a:buFont typeface="Wingdings" pitchFamily="2" charset="2"/>
              <a:buChar char="v"/>
            </a:pPr>
            <a:r>
              <a:rPr lang="en-US" sz="2800" b="1" dirty="0" smtClean="0">
                <a:solidFill>
                  <a:srgbClr val="660033"/>
                </a:solidFill>
                <a:ea typeface="Verdana" pitchFamily="34" charset="0"/>
                <a:cs typeface="Verdana" pitchFamily="34" charset="0"/>
              </a:rPr>
              <a:t>Random Access:</a:t>
            </a:r>
          </a:p>
          <a:p>
            <a:pPr marL="1371600" lvl="2"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If the time to access the data from the storage unit is independent of the location of the storage unit, it is called the Random Access or RAM. </a:t>
            </a:r>
          </a:p>
          <a:p>
            <a:pPr marL="1371600" lvl="2"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Locations of the RAM are easy to access as well as it takes the same amount of time </a:t>
            </a:r>
          </a:p>
          <a:p>
            <a:pPr marL="1371600" lvl="2"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Primary storage units are having the random access at most where as the secondary storage units uses the pseudo –random access.</a:t>
            </a:r>
            <a:endParaRPr lang="en-US" sz="2800" dirty="0" smtClean="0">
              <a:solidFill>
                <a:srgbClr val="660033"/>
              </a:solidFill>
              <a:ea typeface="Verdana" pitchFamily="34" charset="0"/>
              <a:cs typeface="Verdana" pitchFamily="34" charset="0"/>
            </a:endParaRPr>
          </a:p>
          <a:p>
            <a:pPr marL="1371600" lvl="2" indent="-457200" algn="just">
              <a:spcBef>
                <a:spcPts val="600"/>
              </a:spcBef>
              <a:spcAft>
                <a:spcPts val="600"/>
              </a:spcAft>
            </a:pPr>
            <a:endParaRPr lang="en-US" sz="2400" dirty="0" smtClean="0">
              <a:solidFill>
                <a:srgbClr val="660033"/>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3910" y="1986677"/>
            <a:ext cx="8915400" cy="2585323"/>
          </a:xfrm>
          <a:prstGeom prst="rect">
            <a:avLst/>
          </a:prstGeom>
        </p:spPr>
        <p:txBody>
          <a:bodyPr wrap="square">
            <a:spAutoFit/>
          </a:bodyPr>
          <a:lstStyle/>
          <a:p>
            <a:pPr marL="914400" lvl="1" indent="-457200" algn="ctr">
              <a:spcBef>
                <a:spcPts val="600"/>
              </a:spcBef>
              <a:spcAft>
                <a:spcPts val="600"/>
              </a:spcAft>
            </a:pPr>
            <a:r>
              <a:rPr lang="en-US" sz="3600" b="1" dirty="0" smtClean="0">
                <a:solidFill>
                  <a:srgbClr val="660033"/>
                </a:solidFill>
                <a:latin typeface="+mj-lt"/>
                <a:ea typeface="Verdana" pitchFamily="34" charset="0"/>
                <a:cs typeface="Verdana" pitchFamily="34" charset="0"/>
              </a:rPr>
              <a:t>Types of Memory</a:t>
            </a:r>
          </a:p>
          <a:p>
            <a:pPr marL="914400" lvl="1"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According to the memory storing way it is basically divided in to two parts:</a:t>
            </a:r>
          </a:p>
          <a:p>
            <a:pPr marL="1371600" lvl="2" indent="-457200" algn="just">
              <a:spcBef>
                <a:spcPts val="600"/>
              </a:spcBef>
              <a:spcAft>
                <a:spcPts val="600"/>
              </a:spcAft>
              <a:buFont typeface="Wingdings" pitchFamily="2" charset="2"/>
              <a:buChar char="q"/>
            </a:pPr>
            <a:r>
              <a:rPr lang="en-US" sz="2400" dirty="0" smtClean="0">
                <a:solidFill>
                  <a:srgbClr val="660033"/>
                </a:solidFill>
                <a:ea typeface="Verdana" pitchFamily="34" charset="0"/>
                <a:cs typeface="Verdana" pitchFamily="34" charset="0"/>
              </a:rPr>
              <a:t>Primary / Main/ Simple / Volatile Memory</a:t>
            </a:r>
          </a:p>
          <a:p>
            <a:pPr marL="1371600" lvl="2" indent="-457200" algn="just">
              <a:spcBef>
                <a:spcPts val="600"/>
              </a:spcBef>
              <a:spcAft>
                <a:spcPts val="600"/>
              </a:spcAft>
              <a:buFont typeface="Wingdings" pitchFamily="2" charset="2"/>
              <a:buChar char="q"/>
            </a:pPr>
            <a:r>
              <a:rPr lang="en-US" sz="2400" dirty="0" smtClean="0">
                <a:solidFill>
                  <a:srgbClr val="660033"/>
                </a:solidFill>
                <a:ea typeface="Verdana" pitchFamily="34" charset="0"/>
                <a:cs typeface="Verdana" pitchFamily="34" charset="0"/>
              </a:rPr>
              <a:t>Secondary / Auxiliary / Non-Volatile Memory</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3910" y="970776"/>
            <a:ext cx="8915400" cy="5201424"/>
          </a:xfrm>
          <a:prstGeom prst="rect">
            <a:avLst/>
          </a:prstGeom>
        </p:spPr>
        <p:txBody>
          <a:bodyPr wrap="square">
            <a:spAutoFit/>
          </a:bodyPr>
          <a:lstStyle/>
          <a:p>
            <a:pPr marL="914400" lvl="1" indent="-457200" algn="ctr">
              <a:spcBef>
                <a:spcPts val="600"/>
              </a:spcBef>
              <a:spcAft>
                <a:spcPts val="600"/>
              </a:spcAft>
            </a:pPr>
            <a:r>
              <a:rPr lang="en-US" sz="3600" b="1" dirty="0" smtClean="0">
                <a:solidFill>
                  <a:srgbClr val="660033"/>
                </a:solidFill>
                <a:latin typeface="+mj-lt"/>
                <a:ea typeface="Verdana" pitchFamily="34" charset="0"/>
                <a:cs typeface="Verdana" pitchFamily="34" charset="0"/>
              </a:rPr>
              <a:t>Primary Memory Vs </a:t>
            </a:r>
            <a:r>
              <a:rPr lang="en-US" sz="3600" b="1" dirty="0" smtClean="0">
                <a:solidFill>
                  <a:srgbClr val="1E0FE7"/>
                </a:solidFill>
                <a:latin typeface="+mj-lt"/>
                <a:ea typeface="Verdana" pitchFamily="34" charset="0"/>
                <a:cs typeface="Verdana" pitchFamily="34" charset="0"/>
              </a:rPr>
              <a:t>Secondary Memory</a:t>
            </a:r>
          </a:p>
          <a:p>
            <a:pPr marL="914400" lvl="1"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Stores the data which are currently needed by the CPU</a:t>
            </a:r>
          </a:p>
          <a:p>
            <a:pPr marL="914400" lvl="1" indent="-457200" algn="just">
              <a:spcBef>
                <a:spcPts val="600"/>
              </a:spcBef>
              <a:spcAft>
                <a:spcPts val="600"/>
              </a:spcAft>
              <a:buFont typeface="Wingdings" pitchFamily="2" charset="2"/>
              <a:buChar char="q"/>
            </a:pPr>
            <a:r>
              <a:rPr lang="en-US" sz="2400" dirty="0" smtClean="0">
                <a:solidFill>
                  <a:srgbClr val="1E0FE7"/>
                </a:solidFill>
                <a:ea typeface="Verdana" pitchFamily="34" charset="0"/>
                <a:cs typeface="Verdana" pitchFamily="34" charset="0"/>
              </a:rPr>
              <a:t>Information which is not currently processing are resides in secondary memory</a:t>
            </a:r>
          </a:p>
          <a:p>
            <a:pPr marL="914400" lvl="1"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Uses semi conductor memory</a:t>
            </a:r>
          </a:p>
          <a:p>
            <a:pPr marL="914400" lvl="1" indent="-457200" algn="just">
              <a:spcBef>
                <a:spcPts val="600"/>
              </a:spcBef>
              <a:spcAft>
                <a:spcPts val="600"/>
              </a:spcAft>
              <a:buFont typeface="Wingdings" pitchFamily="2" charset="2"/>
              <a:buChar char="q"/>
            </a:pPr>
            <a:r>
              <a:rPr lang="en-US" sz="2400" dirty="0" smtClean="0">
                <a:solidFill>
                  <a:srgbClr val="1E0FE7"/>
                </a:solidFill>
                <a:ea typeface="Verdana" pitchFamily="34" charset="0"/>
                <a:cs typeface="Verdana" pitchFamily="34" charset="0"/>
              </a:rPr>
              <a:t>Uses magnetic or optical memory</a:t>
            </a:r>
          </a:p>
          <a:p>
            <a:pPr marL="914400" lvl="1"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Faster than secondary</a:t>
            </a:r>
          </a:p>
          <a:p>
            <a:pPr marL="914400" lvl="1" indent="-457200" algn="just">
              <a:spcBef>
                <a:spcPts val="600"/>
              </a:spcBef>
              <a:spcAft>
                <a:spcPts val="600"/>
              </a:spcAft>
              <a:buFont typeface="Wingdings" pitchFamily="2" charset="2"/>
              <a:buChar char="q"/>
            </a:pPr>
            <a:r>
              <a:rPr lang="en-US" sz="2400" dirty="0" smtClean="0">
                <a:solidFill>
                  <a:srgbClr val="1E0FE7"/>
                </a:solidFill>
                <a:ea typeface="Verdana" pitchFamily="34" charset="0"/>
                <a:cs typeface="Verdana" pitchFamily="34" charset="0"/>
              </a:rPr>
              <a:t>Slower than primary</a:t>
            </a:r>
          </a:p>
          <a:p>
            <a:pPr marL="914400" lvl="1" indent="-457200" algn="just">
              <a:spcBef>
                <a:spcPts val="600"/>
              </a:spcBef>
              <a:spcAft>
                <a:spcPts val="600"/>
              </a:spcAft>
              <a:buFont typeface="Wingdings" pitchFamily="2" charset="2"/>
              <a:buChar char="v"/>
            </a:pPr>
            <a:r>
              <a:rPr lang="en-US" sz="2400" dirty="0" smtClean="0">
                <a:solidFill>
                  <a:srgbClr val="660033"/>
                </a:solidFill>
                <a:ea typeface="Verdana" pitchFamily="34" charset="0"/>
                <a:cs typeface="Verdana" pitchFamily="34" charset="0"/>
              </a:rPr>
              <a:t>Higher cost per bit</a:t>
            </a:r>
          </a:p>
          <a:p>
            <a:pPr marL="914400" lvl="1" indent="-457200" algn="just">
              <a:spcBef>
                <a:spcPts val="600"/>
              </a:spcBef>
              <a:spcAft>
                <a:spcPts val="600"/>
              </a:spcAft>
              <a:buFont typeface="Wingdings" pitchFamily="2" charset="2"/>
              <a:buChar char="q"/>
            </a:pPr>
            <a:r>
              <a:rPr lang="en-US" sz="2400" dirty="0" smtClean="0">
                <a:solidFill>
                  <a:srgbClr val="1E0FE7"/>
                </a:solidFill>
                <a:ea typeface="Verdana" pitchFamily="34" charset="0"/>
                <a:cs typeface="Verdana" pitchFamily="34" charset="0"/>
              </a:rPr>
              <a:t>Lower cost per bit</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1268</TotalTime>
  <Words>2638</Words>
  <Application>Microsoft Office PowerPoint</Application>
  <PresentationFormat>On-screen Show (4:3)</PresentationFormat>
  <Paragraphs>249</Paragraphs>
  <Slides>48</Slides>
  <Notes>0</Notes>
  <HiddenSlides>0</HiddenSlides>
  <MMClips>0</MMClips>
  <ScaleCrop>false</ScaleCrop>
  <HeadingPairs>
    <vt:vector size="4" baseType="variant">
      <vt:variant>
        <vt:lpstr>Theme</vt:lpstr>
      </vt:variant>
      <vt:variant>
        <vt:i4>1</vt:i4>
      </vt:variant>
      <vt:variant>
        <vt:lpstr>Slide Titles</vt:lpstr>
      </vt:variant>
      <vt:variant>
        <vt:i4>48</vt:i4>
      </vt:variant>
    </vt:vector>
  </HeadingPairs>
  <TitlesOfParts>
    <vt:vector size="49" baseType="lpstr">
      <vt:lpstr>Flow</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vector>
  </TitlesOfParts>
  <Company>polytechnic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staff</dc:creator>
  <cp:lastModifiedBy>admin</cp:lastModifiedBy>
  <cp:revision>133</cp:revision>
  <dcterms:created xsi:type="dcterms:W3CDTF">2010-04-24T10:11:15Z</dcterms:created>
  <dcterms:modified xsi:type="dcterms:W3CDTF">2017-08-11T06:31:49Z</dcterms:modified>
</cp:coreProperties>
</file>